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262" r:id="rId5"/>
    <p:sldId id="266" r:id="rId6"/>
    <p:sldId id="263" r:id="rId7"/>
    <p:sldId id="289" r:id="rId8"/>
    <p:sldId id="264" r:id="rId9"/>
    <p:sldId id="292" r:id="rId10"/>
    <p:sldId id="297" r:id="rId11"/>
    <p:sldId id="294" r:id="rId12"/>
    <p:sldId id="293"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72" d="100"/>
          <a:sy n="72" d="100"/>
        </p:scale>
        <p:origin x="60"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251026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221339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312903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364125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157367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297080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58911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27259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148494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118716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FDF1894-D0C6-48D7-AFAC-854763FDA188}" type="datetimeFigureOut">
              <a:rPr lang="ru-RU" smtClean="0"/>
              <a:pPr/>
              <a:t>10.03.2020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901A51-3F2D-4898-9EB4-42515510D486}" type="slidenum">
              <a:rPr lang="ru-RU" smtClean="0"/>
              <a:pPr/>
              <a:t>‹#›</a:t>
            </a:fld>
            <a:endParaRPr lang="ru-RU"/>
          </a:p>
        </p:txBody>
      </p:sp>
    </p:spTree>
    <p:extLst>
      <p:ext uri="{BB962C8B-B14F-4D97-AF65-F5344CB8AC3E}">
        <p14:creationId xmlns:p14="http://schemas.microsoft.com/office/powerpoint/2010/main" val="1465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1894-D0C6-48D7-AFAC-854763FDA188}" type="datetimeFigureOut">
              <a:rPr lang="ru-RU" smtClean="0"/>
              <a:pPr/>
              <a:t>10.03.2020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01A51-3F2D-4898-9EB4-42515510D486}" type="slidenum">
              <a:rPr lang="ru-RU" smtClean="0"/>
              <a:pPr/>
              <a:t>‹#›</a:t>
            </a:fld>
            <a:endParaRPr lang="ru-RU"/>
          </a:p>
        </p:txBody>
      </p:sp>
    </p:spTree>
    <p:extLst>
      <p:ext uri="{BB962C8B-B14F-4D97-AF65-F5344CB8AC3E}">
        <p14:creationId xmlns:p14="http://schemas.microsoft.com/office/powerpoint/2010/main" val="397527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vdu.lt/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6452" y="363288"/>
            <a:ext cx="10016835" cy="805755"/>
          </a:xfrm>
        </p:spPr>
        <p:txBody>
          <a:bodyPr>
            <a:normAutofit/>
          </a:bodyPr>
          <a:lstStyle/>
          <a:p>
            <a:r>
              <a:rPr lang="en-US" sz="2400" b="1" dirty="0">
                <a:solidFill>
                  <a:srgbClr val="0070C0"/>
                </a:solidFill>
                <a:effectLst>
                  <a:outerShdw blurRad="38100" dist="38100" dir="2700000" algn="tl">
                    <a:srgbClr val="000000">
                      <a:alpha val="43137"/>
                    </a:srgbClr>
                  </a:outerShdw>
                </a:effectLst>
              </a:rPr>
              <a:t>PEOPLES’ FRIENDSHIP UNIVERSITY OF RUSSIA</a:t>
            </a:r>
            <a:br>
              <a:rPr lang="en-US" sz="2400" b="1" dirty="0">
                <a:solidFill>
                  <a:srgbClr val="0070C0"/>
                </a:solidFill>
                <a:effectLst>
                  <a:outerShdw blurRad="38100" dist="38100" dir="2700000" algn="tl">
                    <a:srgbClr val="000000">
                      <a:alpha val="43137"/>
                    </a:srgbClr>
                  </a:outerShdw>
                </a:effectLst>
              </a:rPr>
            </a:br>
            <a:r>
              <a:rPr lang="en-US" sz="2400" b="1" spc="30" dirty="0">
                <a:solidFill>
                  <a:srgbClr val="0070C0"/>
                </a:solidFill>
                <a:effectLst>
                  <a:outerShdw blurRad="38100" dist="38100" dir="2700000" algn="tl">
                    <a:srgbClr val="000000">
                      <a:alpha val="43137"/>
                    </a:srgbClr>
                  </a:outerShdw>
                </a:effectLst>
              </a:rPr>
              <a:t>ECOLOGICAL FACULTY</a:t>
            </a:r>
            <a:endParaRPr lang="ru-RU" sz="2400" spc="30" dirty="0">
              <a:solidFill>
                <a:srgbClr val="0070C0"/>
              </a:solidFill>
            </a:endParaRPr>
          </a:p>
        </p:txBody>
      </p:sp>
      <p:sp>
        <p:nvSpPr>
          <p:cNvPr id="3" name="Подзаголовок 2"/>
          <p:cNvSpPr>
            <a:spLocks noGrp="1"/>
          </p:cNvSpPr>
          <p:nvPr>
            <p:ph type="subTitle" idx="1"/>
          </p:nvPr>
        </p:nvSpPr>
        <p:spPr>
          <a:xfrm>
            <a:off x="201571" y="1446836"/>
            <a:ext cx="10861286" cy="2783132"/>
          </a:xfrm>
        </p:spPr>
        <p:txBody>
          <a:bodyPr>
            <a:normAutofit/>
          </a:bodyPr>
          <a:lstStyle/>
          <a:p>
            <a:pPr>
              <a:spcBef>
                <a:spcPts val="0"/>
              </a:spcBef>
            </a:pPr>
            <a:r>
              <a:rPr lang="en-US" sz="3200" b="1" dirty="0">
                <a:solidFill>
                  <a:srgbClr val="007434"/>
                </a:solidFill>
                <a:effectLst>
                  <a:outerShdw blurRad="38100" dist="38100" dir="2700000" algn="tl">
                    <a:srgbClr val="000000">
                      <a:alpha val="43137"/>
                    </a:srgbClr>
                  </a:outerShdw>
                </a:effectLst>
              </a:rPr>
              <a:t>Faculty of Ecology</a:t>
            </a:r>
          </a:p>
          <a:p>
            <a:pPr>
              <a:spcBef>
                <a:spcPts val="0"/>
              </a:spcBef>
            </a:pPr>
            <a:r>
              <a:rPr lang="en-US" sz="3200" b="1" dirty="0">
                <a:solidFill>
                  <a:srgbClr val="007434"/>
                </a:solidFill>
                <a:effectLst>
                  <a:outerShdw blurRad="38100" dist="38100" dir="2700000" algn="tl">
                    <a:srgbClr val="000000">
                      <a:alpha val="43137"/>
                    </a:srgbClr>
                  </a:outerShdw>
                </a:effectLst>
              </a:rPr>
              <a:t>PHD PROGRAM</a:t>
            </a:r>
          </a:p>
          <a:p>
            <a:r>
              <a:rPr lang="en-US" sz="5400" b="1" dirty="0">
                <a:solidFill>
                  <a:srgbClr val="FF0000"/>
                </a:solidFill>
                <a:effectLst>
                  <a:outerShdw blurRad="38100" dist="38100" dir="2700000" algn="tl">
                    <a:srgbClr val="000000">
                      <a:alpha val="43137"/>
                    </a:srgbClr>
                  </a:outerShdw>
                </a:effectLst>
              </a:rPr>
              <a:t>"Modern environmental studies“</a:t>
            </a:r>
            <a:br>
              <a:rPr lang="en-US" sz="5400" b="1" dirty="0">
                <a:solidFill>
                  <a:srgbClr val="FF0000"/>
                </a:solidFill>
                <a:effectLst>
                  <a:outerShdw blurRad="38100" dist="38100" dir="2700000" algn="tl">
                    <a:srgbClr val="000000">
                      <a:alpha val="43137"/>
                    </a:srgbClr>
                  </a:outerShdw>
                </a:effectLst>
              </a:rPr>
            </a:br>
            <a:r>
              <a:rPr lang="en-US" sz="4000" b="1" i="1" dirty="0">
                <a:solidFill>
                  <a:srgbClr val="FF0000"/>
                </a:solidFill>
                <a:effectLst>
                  <a:outerShdw blurRad="38100" dist="38100" dir="2700000" algn="tl">
                    <a:srgbClr val="000000">
                      <a:alpha val="43137"/>
                    </a:srgbClr>
                  </a:outerShdw>
                </a:effectLst>
              </a:rPr>
              <a:t>(in cooperation with </a:t>
            </a:r>
            <a:r>
              <a:rPr lang="en-US" sz="4000" b="1" i="1" dirty="0" err="1">
                <a:solidFill>
                  <a:srgbClr val="FF0000"/>
                </a:solidFill>
                <a:effectLst>
                  <a:outerShdw blurRad="38100" dist="38100" dir="2700000" algn="tl">
                    <a:srgbClr val="000000">
                      <a:alpha val="43137"/>
                    </a:srgbClr>
                  </a:outerShdw>
                </a:effectLst>
              </a:rPr>
              <a:t>Vytautas</a:t>
            </a:r>
            <a:r>
              <a:rPr lang="en-US" sz="4000" b="1" i="1" dirty="0">
                <a:solidFill>
                  <a:srgbClr val="FF0000"/>
                </a:solidFill>
                <a:effectLst>
                  <a:outerShdw blurRad="38100" dist="38100" dir="2700000" algn="tl">
                    <a:srgbClr val="000000">
                      <a:alpha val="43137"/>
                    </a:srgbClr>
                  </a:outerShdw>
                </a:effectLst>
              </a:rPr>
              <a:t> Magnus University)</a:t>
            </a:r>
            <a:endParaRPr lang="en-US" sz="4000" b="1" i="1" dirty="0">
              <a:solidFill>
                <a:srgbClr val="007434"/>
              </a:solidFill>
              <a:effectLst>
                <a:outerShdw blurRad="38100" dist="38100" dir="2700000" algn="tl">
                  <a:srgbClr val="000000">
                    <a:alpha val="43137"/>
                  </a:srgbClr>
                </a:outerShdw>
              </a:effectLst>
            </a:endParaRPr>
          </a:p>
          <a:p>
            <a:pPr algn="r"/>
            <a:endParaRPr lang="en-US" sz="4800" b="1" dirty="0">
              <a:solidFill>
                <a:srgbClr val="007434"/>
              </a:solidFill>
              <a:effectLst>
                <a:outerShdw blurRad="38100" dist="38100" dir="2700000" algn="tl">
                  <a:srgbClr val="000000">
                    <a:alpha val="43137"/>
                  </a:srgbClr>
                </a:outerShdw>
              </a:effectLst>
            </a:endParaRPr>
          </a:p>
        </p:txBody>
      </p:sp>
      <p:pic>
        <p:nvPicPr>
          <p:cNvPr id="4" name="Рисунок 3"/>
          <p:cNvPicPr/>
          <p:nvPr/>
        </p:nvPicPr>
        <p:blipFill>
          <a:blip r:embed="rId2" cstate="print"/>
          <a:stretch>
            <a:fillRect/>
          </a:stretch>
        </p:blipFill>
        <p:spPr>
          <a:xfrm>
            <a:off x="0" y="3990109"/>
            <a:ext cx="3241963" cy="2867891"/>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s://pro2-bar-s3-cdn-cf6.myportfolio.com/35c8a9711c47a654e5ccc50b5fdb5936/a2ba8c9b5cdff55de9595174fb8742a0aeb633922f439d2f047a5c45327d414d132aefb68b4554c7_car_202x158.jpg?h=cbe572532854763c7b38c9a6145125a8&amp;url=aHR0cHM6Ly9taXItczMtY2RuLWNmLmJlaGFuY2UubmV0L3Byb2plY3RzL29yaWdpbmFsL2FlNDRhNDQ5MDQzMjA1LlkzSnZjQ3czTmpJc05UazJMRFF4TERBLmpwZw==">
            <a:extLst>
              <a:ext uri="{FF2B5EF4-FFF2-40B4-BE49-F238E27FC236}">
                <a16:creationId xmlns:a16="http://schemas.microsoft.com/office/drawing/2014/main" id="{9FD24F05-2B78-4A0C-9824-16A1417BC367}"/>
              </a:ext>
            </a:extLst>
          </p:cNvPr>
          <p:cNvPicPr/>
          <p:nvPr/>
        </p:nvPicPr>
        <p:blipFill rotWithShape="1">
          <a:blip r:embed="rId3" cstate="print">
            <a:extLst>
              <a:ext uri="{28A0092B-C50C-407E-A947-70E740481C1C}">
                <a14:useLocalDpi xmlns:a14="http://schemas.microsoft.com/office/drawing/2010/main" val="0"/>
              </a:ext>
            </a:extLst>
          </a:blip>
          <a:srcRect l="6211" t="29509" r="55045" b="34041"/>
          <a:stretch/>
        </p:blipFill>
        <p:spPr bwMode="auto">
          <a:xfrm>
            <a:off x="574879" y="502652"/>
            <a:ext cx="1649506" cy="128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DAD58F32-2FBB-4466-AC13-3F85ADD81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824" y="502652"/>
            <a:ext cx="1649507" cy="164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97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309562" y="187601"/>
            <a:ext cx="11572875" cy="877888"/>
          </a:xfrm>
        </p:spPr>
        <p:txBody>
          <a:bodyPr>
            <a:noAutofit/>
          </a:bodyPr>
          <a:lstStyle/>
          <a:p>
            <a:r>
              <a:rPr lang="en-US" sz="3200" b="1" dirty="0">
                <a:solidFill>
                  <a:srgbClr val="005828"/>
                </a:solidFill>
                <a:effectLst>
                  <a:outerShdw blurRad="38100" dist="38100" dir="2700000" algn="tl">
                    <a:srgbClr val="000000">
                      <a:alpha val="43137"/>
                    </a:srgbClr>
                  </a:outerShdw>
                </a:effectLst>
                <a:latin typeface="+mn-lt"/>
              </a:rPr>
              <a:t>PhD program </a:t>
            </a:r>
            <a:br>
              <a:rPr lang="en-US" sz="3200" b="1" dirty="0">
                <a:solidFill>
                  <a:srgbClr val="005828"/>
                </a:solidFill>
                <a:effectLst>
                  <a:outerShdw blurRad="38100" dist="38100" dir="2700000" algn="tl">
                    <a:srgbClr val="000000">
                      <a:alpha val="43137"/>
                    </a:srgbClr>
                  </a:outerShdw>
                </a:effectLst>
                <a:latin typeface="+mn-lt"/>
              </a:rPr>
            </a:br>
            <a:r>
              <a:rPr lang="en-US" sz="3200" b="1" dirty="0">
                <a:solidFill>
                  <a:srgbClr val="005828"/>
                </a:solidFill>
                <a:effectLst>
                  <a:outerShdw blurRad="38100" dist="38100" dir="2700000" algn="tl">
                    <a:srgbClr val="000000">
                      <a:alpha val="43137"/>
                    </a:srgbClr>
                  </a:outerShdw>
                </a:effectLst>
                <a:latin typeface="+mn-lt"/>
              </a:rPr>
              <a:t>“</a:t>
            </a:r>
            <a:r>
              <a:rPr lang="en-US" sz="3200" b="1" dirty="0">
                <a:solidFill>
                  <a:srgbClr val="FF0000"/>
                </a:solidFill>
                <a:effectLst>
                  <a:outerShdw blurRad="38100" dist="38100" dir="2700000" algn="tl">
                    <a:srgbClr val="000000">
                      <a:alpha val="43137"/>
                    </a:srgbClr>
                  </a:outerShdw>
                </a:effectLst>
              </a:rPr>
              <a:t>Modern environmental studies</a:t>
            </a:r>
            <a:r>
              <a:rPr lang="en-US" sz="3200" b="1" dirty="0">
                <a:solidFill>
                  <a:srgbClr val="005828"/>
                </a:solidFill>
                <a:effectLst>
                  <a:outerShdw blurRad="38100" dist="38100" dir="2700000" algn="tl">
                    <a:srgbClr val="000000">
                      <a:alpha val="43137"/>
                    </a:srgbClr>
                  </a:outerShdw>
                </a:effectLst>
                <a:latin typeface="+mn-lt"/>
              </a:rPr>
              <a:t>”</a:t>
            </a:r>
            <a:endParaRPr lang="ru-RU" sz="3200" dirty="0">
              <a:solidFill>
                <a:srgbClr val="005828"/>
              </a:solidFill>
              <a:effectLst>
                <a:outerShdw blurRad="38100" dist="38100" dir="2700000" algn="tl">
                  <a:srgbClr val="000000">
                    <a:alpha val="43137"/>
                  </a:srgbClr>
                </a:outerShdw>
              </a:effectLst>
              <a:latin typeface="+mn-lt"/>
            </a:endParaRPr>
          </a:p>
        </p:txBody>
      </p:sp>
      <p:sp>
        <p:nvSpPr>
          <p:cNvPr id="11" name="Содержимое 10"/>
          <p:cNvSpPr>
            <a:spLocks noGrp="1"/>
          </p:cNvSpPr>
          <p:nvPr>
            <p:ph idx="1"/>
          </p:nvPr>
        </p:nvSpPr>
        <p:spPr>
          <a:xfrm>
            <a:off x="309562" y="1246891"/>
            <a:ext cx="11113812" cy="5074396"/>
          </a:xfrm>
        </p:spPr>
        <p:txBody>
          <a:bodyPr>
            <a:noAutofit/>
          </a:bodyPr>
          <a:lstStyle/>
          <a:p>
            <a:pPr marL="0" indent="0">
              <a:lnSpc>
                <a:spcPct val="100000"/>
              </a:lnSpc>
              <a:buNone/>
            </a:pPr>
            <a:r>
              <a:rPr lang="en-US" sz="2000" b="1" dirty="0">
                <a:effectLst>
                  <a:outerShdw blurRad="38100" dist="38100" dir="2700000" algn="tl">
                    <a:srgbClr val="000000">
                      <a:alpha val="43137"/>
                    </a:srgbClr>
                  </a:outerShdw>
                </a:effectLst>
                <a:latin typeface="Arial" panose="020B0604020202020204" pitchFamily="34" charset="0"/>
                <a:cs typeface="Arial" pitchFamily="34" charset="0"/>
              </a:rPr>
              <a:t>Professional competences </a:t>
            </a:r>
            <a:r>
              <a:rPr lang="en-US" sz="2000" dirty="0">
                <a:latin typeface="Arial" panose="020B0604020202020204" pitchFamily="34" charset="0"/>
                <a:cs typeface="Arial" pitchFamily="34" charset="0"/>
              </a:rPr>
              <a:t>in the PhD program:</a:t>
            </a:r>
          </a:p>
          <a:p>
            <a:pPr>
              <a:lnSpc>
                <a:spcPct val="100000"/>
              </a:lnSpc>
            </a:pPr>
            <a:r>
              <a:rPr lang="en-US" sz="2000" dirty="0">
                <a:latin typeface="Arial" panose="020B0604020202020204" pitchFamily="34" charset="0"/>
                <a:cs typeface="Arial" pitchFamily="34" charset="0"/>
              </a:rPr>
              <a:t>To own modern scientific-subject area  of knowledge(Environmental sciences: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Stability of natural systems, Strategic environmental assessment, Urban environment, Experimental Ecotoxicology, Environmental Management) in the direction of the program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and be able to use it for scientific, practical and pedagogical purposes.</a:t>
            </a:r>
            <a:endParaRPr lang="ru-RU" sz="2000" dirty="0">
              <a:latin typeface="Arial" panose="020B0604020202020204" pitchFamily="34" charset="0"/>
              <a:cs typeface="Arial" panose="020B0604020202020204" pitchFamily="34" charset="0"/>
            </a:endParaRPr>
          </a:p>
          <a:p>
            <a:pPr>
              <a:lnSpc>
                <a:spcPct val="100000"/>
              </a:lnSpc>
            </a:pPr>
            <a:r>
              <a:rPr lang="en-US" sz="2000" dirty="0">
                <a:latin typeface="Arial" panose="020B0604020202020204" pitchFamily="34" charset="0"/>
                <a:cs typeface="Arial" panose="020B0604020202020204" pitchFamily="34" charset="0"/>
              </a:rPr>
              <a:t>To be able to diagnose problems of nature protection in modern cities, assess the impact of planned facilities or other forms of economic activity and develop practical recommendations for nature protection and sustainable development in the urban environment based of the strategic environmental assessments.  </a:t>
            </a:r>
            <a:endParaRPr lang="ru-RU" sz="2000" dirty="0">
              <a:latin typeface="Arial" panose="020B0604020202020204" pitchFamily="34" charset="0"/>
              <a:cs typeface="Arial" panose="020B0604020202020204" pitchFamily="34" charset="0"/>
            </a:endParaRPr>
          </a:p>
          <a:p>
            <a:pPr>
              <a:lnSpc>
                <a:spcPct val="100000"/>
              </a:lnSpc>
            </a:pPr>
            <a:r>
              <a:rPr lang="en-US" sz="2000" dirty="0">
                <a:latin typeface="Arial" panose="020B0604020202020204" pitchFamily="34" charset="0"/>
                <a:cs typeface="Arial" panose="020B0604020202020204" pitchFamily="34" charset="0"/>
              </a:rPr>
              <a:t>To be able to analyze and assess the impact of the environment on human health and life in the conditions of modern cities.</a:t>
            </a:r>
            <a:endParaRPr lang="ru-RU" sz="2000" dirty="0">
              <a:latin typeface="Arial" panose="020B0604020202020204" pitchFamily="34" charset="0"/>
              <a:cs typeface="Arial" panose="020B0604020202020204" pitchFamily="34" charset="0"/>
            </a:endParaRPr>
          </a:p>
          <a:p>
            <a:pPr>
              <a:lnSpc>
                <a:spcPct val="100000"/>
              </a:lnSpc>
            </a:pPr>
            <a:r>
              <a:rPr lang="en-US" sz="2000" dirty="0">
                <a:latin typeface="Arial" panose="020B0604020202020204" pitchFamily="34" charset="0"/>
                <a:cs typeface="Arial" panose="020B0604020202020204" pitchFamily="34" charset="0"/>
              </a:rPr>
              <a:t>To be able to organize and manage research, research and production, expert-analytical work and pedagogical activities using advanced knowledge in the field of training.</a:t>
            </a:r>
            <a:endParaRPr lang="ru-RU" sz="2000" dirty="0">
              <a:latin typeface="Arial" panose="020B0604020202020204" pitchFamily="34" charset="0"/>
              <a:cs typeface="Arial" pitchFamily="34" charset="0"/>
            </a:endParaRPr>
          </a:p>
        </p:txBody>
      </p:sp>
    </p:spTree>
    <p:extLst>
      <p:ext uri="{BB962C8B-B14F-4D97-AF65-F5344CB8AC3E}">
        <p14:creationId xmlns:p14="http://schemas.microsoft.com/office/powerpoint/2010/main" val="47143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271463" y="28575"/>
            <a:ext cx="11572875" cy="1230382"/>
          </a:xfrm>
        </p:spPr>
        <p:txBody>
          <a:bodyPr>
            <a:noAutofit/>
          </a:bodyPr>
          <a:lstStyle/>
          <a:p>
            <a:r>
              <a:rPr lang="en-US" sz="3200" b="1" dirty="0">
                <a:solidFill>
                  <a:srgbClr val="005828"/>
                </a:solidFill>
                <a:effectLst>
                  <a:outerShdw blurRad="38100" dist="38100" dir="2700000" algn="tl">
                    <a:srgbClr val="000000">
                      <a:alpha val="43137"/>
                    </a:srgbClr>
                  </a:outerShdw>
                </a:effectLst>
              </a:rPr>
              <a:t>PhD program </a:t>
            </a:r>
            <a:br>
              <a:rPr lang="en-US" sz="3200" b="1" dirty="0">
                <a:solidFill>
                  <a:srgbClr val="005828"/>
                </a:solidFill>
                <a:effectLst>
                  <a:outerShdw blurRad="38100" dist="38100" dir="2700000" algn="tl">
                    <a:srgbClr val="000000">
                      <a:alpha val="43137"/>
                    </a:srgbClr>
                  </a:outerShdw>
                </a:effectLst>
              </a:rPr>
            </a:br>
            <a:r>
              <a:rPr lang="en-US" sz="3200" b="1" dirty="0">
                <a:solidFill>
                  <a:srgbClr val="005828"/>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Modern environmental studies</a:t>
            </a:r>
            <a:r>
              <a:rPr lang="en-US" sz="3200" b="1" dirty="0">
                <a:solidFill>
                  <a:srgbClr val="005828"/>
                </a:solidFill>
                <a:effectLst>
                  <a:outerShdw blurRad="38100" dist="38100" dir="2700000" algn="tl">
                    <a:srgbClr val="000000">
                      <a:alpha val="43137"/>
                    </a:srgbClr>
                  </a:outerShdw>
                </a:effectLst>
              </a:rPr>
              <a:t>”</a:t>
            </a:r>
            <a:endParaRPr lang="ru-RU" sz="3200" dirty="0">
              <a:solidFill>
                <a:srgbClr val="005828"/>
              </a:solidFill>
              <a:effectLst>
                <a:outerShdw blurRad="38100" dist="38100" dir="2700000" algn="tl">
                  <a:srgbClr val="000000">
                    <a:alpha val="43137"/>
                  </a:srgbClr>
                </a:outerShdw>
              </a:effectLst>
              <a:latin typeface="+mn-lt"/>
            </a:endParaRPr>
          </a:p>
        </p:txBody>
      </p:sp>
      <p:sp>
        <p:nvSpPr>
          <p:cNvPr id="7" name="Прямоугольник 6"/>
          <p:cNvSpPr/>
          <p:nvPr/>
        </p:nvSpPr>
        <p:spPr>
          <a:xfrm>
            <a:off x="383641" y="1921397"/>
            <a:ext cx="10668671" cy="3477875"/>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Requirements for the applicants:  </a:t>
            </a:r>
            <a:r>
              <a:rPr lang="en-US" sz="2000" dirty="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Persons with a master's or specialist's degree and wishing to master this educational program of postgraduate study are credited according to the results of entrance examinations, the program of which has been developed by the organization.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General criteria:</a:t>
            </a:r>
          </a:p>
          <a:p>
            <a:r>
              <a:rPr lang="en-US" sz="2000" dirty="0">
                <a:latin typeface="Arial" panose="020B0604020202020204" pitchFamily="34" charset="0"/>
                <a:cs typeface="Arial" panose="020B0604020202020204" pitchFamily="34" charset="0"/>
              </a:rPr>
              <a:t>correspondence of research topics in the scientific direction “Earth Sciences”, good academic performance, an adequate level of English proficiency.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Every year RUDN can recommend for the participation in the program only up to 3 students. </a:t>
            </a:r>
            <a:br>
              <a:rPr lang="en-US" sz="2000" dirty="0">
                <a:latin typeface="Arial" panose="020B0604020202020204" pitchFamily="34" charset="0"/>
                <a:cs typeface="Arial" panose="020B0604020202020204" pitchFamily="34" charset="0"/>
              </a:rPr>
            </a:br>
            <a:r>
              <a:rPr lang="en-US" sz="20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 one of the best candidates!</a:t>
            </a:r>
            <a:endParaRPr lang="ru-RU" sz="20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54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511" y="145207"/>
            <a:ext cx="10515600" cy="1081710"/>
          </a:xfrm>
        </p:spPr>
        <p:txBody>
          <a:bodyPr>
            <a:normAutofit/>
          </a:bodyPr>
          <a:lstStyle/>
          <a:p>
            <a:r>
              <a:rPr lang="en-US" sz="3600" dirty="0">
                <a:latin typeface="Arial" pitchFamily="34" charset="0"/>
                <a:cs typeface="Arial" pitchFamily="34" charset="0"/>
              </a:rPr>
              <a:t>Your opportunities in the</a:t>
            </a:r>
            <a:br>
              <a:rPr lang="en-US" sz="3600" dirty="0">
                <a:latin typeface="Arial" pitchFamily="34" charset="0"/>
                <a:cs typeface="Arial" pitchFamily="34" charset="0"/>
              </a:rPr>
            </a:br>
            <a:r>
              <a:rPr lang="en-US" sz="3600" b="1" dirty="0">
                <a:solidFill>
                  <a:srgbClr val="005828"/>
                </a:solidFill>
                <a:effectLst>
                  <a:outerShdw blurRad="38100" dist="38100" dir="2700000" algn="tl">
                    <a:srgbClr val="000000">
                      <a:alpha val="43137"/>
                    </a:srgbClr>
                  </a:outerShdw>
                </a:effectLst>
              </a:rPr>
              <a:t>“</a:t>
            </a:r>
            <a:r>
              <a:rPr lang="en-US" sz="3600" b="1" dirty="0">
                <a:solidFill>
                  <a:srgbClr val="FF0000"/>
                </a:solidFill>
                <a:effectLst>
                  <a:outerShdw blurRad="38100" dist="38100" dir="2700000" algn="tl">
                    <a:srgbClr val="000000">
                      <a:alpha val="43137"/>
                    </a:srgbClr>
                  </a:outerShdw>
                </a:effectLst>
              </a:rPr>
              <a:t>Modern environmental studies</a:t>
            </a:r>
            <a:r>
              <a:rPr lang="en-US" sz="3600" b="1" dirty="0">
                <a:solidFill>
                  <a:srgbClr val="005828"/>
                </a:solidFill>
                <a:effectLst>
                  <a:outerShdw blurRad="38100" dist="38100" dir="2700000" algn="tl">
                    <a:srgbClr val="000000">
                      <a:alpha val="43137"/>
                    </a:srgbClr>
                  </a:outerShdw>
                </a:effectLst>
              </a:rPr>
              <a:t>”</a:t>
            </a:r>
            <a:endParaRPr lang="ru-RU" sz="3600" dirty="0">
              <a:latin typeface="Arial" pitchFamily="34" charset="0"/>
              <a:cs typeface="Arial" pitchFamily="34" charset="0"/>
            </a:endParaRPr>
          </a:p>
        </p:txBody>
      </p:sp>
      <p:sp>
        <p:nvSpPr>
          <p:cNvPr id="3" name="Содержимое 2"/>
          <p:cNvSpPr>
            <a:spLocks noGrp="1"/>
          </p:cNvSpPr>
          <p:nvPr>
            <p:ph idx="1"/>
          </p:nvPr>
        </p:nvSpPr>
        <p:spPr>
          <a:xfrm>
            <a:off x="520861" y="1261641"/>
            <a:ext cx="11008530" cy="4915322"/>
          </a:xfrm>
        </p:spPr>
        <p:txBody>
          <a:bodyPr>
            <a:noAutofit/>
          </a:bodyPr>
          <a:lstStyle/>
          <a:p>
            <a:pPr>
              <a:spcBef>
                <a:spcPts val="600"/>
              </a:spcBef>
            </a:pPr>
            <a:r>
              <a:rPr lang="en-US" sz="2000" dirty="0">
                <a:latin typeface="Arial" pitchFamily="34" charset="0"/>
                <a:cs typeface="Arial" pitchFamily="34" charset="0"/>
              </a:rPr>
              <a:t>New faces – new country – new friends</a:t>
            </a:r>
          </a:p>
          <a:p>
            <a:pPr lvl="0">
              <a:spcBef>
                <a:spcPts val="600"/>
              </a:spcBef>
            </a:pPr>
            <a:r>
              <a:rPr lang="en-US" sz="2000" dirty="0">
                <a:latin typeface="Arial" pitchFamily="34" charset="0"/>
                <a:cs typeface="Arial" pitchFamily="34" charset="0"/>
              </a:rPr>
              <a:t>Opportunity to study in the leading comprehensive international-oriented European </a:t>
            </a:r>
            <a:br>
              <a:rPr lang="en-US" sz="2000" dirty="0">
                <a:latin typeface="Arial" pitchFamily="34" charset="0"/>
                <a:cs typeface="Arial" pitchFamily="34" charset="0"/>
              </a:rPr>
            </a:br>
            <a:r>
              <a:rPr lang="en-US" sz="2000" dirty="0">
                <a:latin typeface="Arial" pitchFamily="34" charset="0"/>
                <a:cs typeface="Arial" pitchFamily="34" charset="0"/>
              </a:rPr>
              <a:t>and Russian universities with a long-term traditions of training of foreign students. </a:t>
            </a:r>
            <a:endParaRPr lang="ru-RU" sz="2000" dirty="0">
              <a:latin typeface="Arial" pitchFamily="34" charset="0"/>
              <a:cs typeface="Arial" pitchFamily="34" charset="0"/>
            </a:endParaRPr>
          </a:p>
          <a:p>
            <a:pPr lvl="0">
              <a:spcBef>
                <a:spcPts val="600"/>
              </a:spcBef>
            </a:pPr>
            <a:r>
              <a:rPr lang="en-US" sz="2000" dirty="0">
                <a:latin typeface="Arial" pitchFamily="34" charset="0"/>
                <a:cs typeface="Arial" pitchFamily="34" charset="0"/>
              </a:rPr>
              <a:t>One of the most popular and actual modern educational directions</a:t>
            </a:r>
          </a:p>
          <a:p>
            <a:pPr lvl="0">
              <a:spcBef>
                <a:spcPts val="600"/>
              </a:spcBef>
            </a:pPr>
            <a:r>
              <a:rPr lang="en-US" sz="2000" dirty="0">
                <a:latin typeface="Arial" pitchFamily="34" charset="0"/>
                <a:cs typeface="Arial" pitchFamily="34" charset="0"/>
              </a:rPr>
              <a:t>Perfect laboratory base</a:t>
            </a:r>
          </a:p>
          <a:p>
            <a:pPr lvl="0">
              <a:spcBef>
                <a:spcPts val="600"/>
              </a:spcBef>
            </a:pPr>
            <a:r>
              <a:rPr lang="en-US" sz="2000" dirty="0">
                <a:latin typeface="Arial" pitchFamily="34" charset="0"/>
                <a:cs typeface="Arial" pitchFamily="34" charset="0"/>
              </a:rPr>
              <a:t>Opportunity to work with leading foreign experts in ecology, nature management, sustainability, technologies for nature protection</a:t>
            </a:r>
            <a:endParaRPr lang="ru-RU" sz="2000" dirty="0">
              <a:latin typeface="Arial" pitchFamily="34" charset="0"/>
              <a:cs typeface="Arial" pitchFamily="34" charset="0"/>
            </a:endParaRPr>
          </a:p>
          <a:p>
            <a:pPr lvl="0">
              <a:spcBef>
                <a:spcPts val="600"/>
              </a:spcBef>
            </a:pPr>
            <a:r>
              <a:rPr lang="en-US" sz="2000" dirty="0">
                <a:latin typeface="Arial" pitchFamily="34" charset="0"/>
                <a:cs typeface="Arial" pitchFamily="34" charset="0"/>
              </a:rPr>
              <a:t>Chances to present a degree work in the European university, with perfect carrier prospective with the PhD degree in the Earth sciences</a:t>
            </a:r>
            <a:endParaRPr lang="ru-RU" sz="2000" dirty="0">
              <a:latin typeface="Arial" pitchFamily="34" charset="0"/>
              <a:cs typeface="Arial" pitchFamily="34" charset="0"/>
            </a:endParaRPr>
          </a:p>
          <a:p>
            <a:pPr lvl="0">
              <a:spcBef>
                <a:spcPts val="600"/>
              </a:spcBef>
            </a:pPr>
            <a:r>
              <a:rPr lang="en-US" sz="2000" dirty="0">
                <a:latin typeface="Arial" pitchFamily="34" charset="0"/>
                <a:cs typeface="Arial" pitchFamily="34" charset="0"/>
              </a:rPr>
              <a:t>Social and cultural events in the multicultural environment of the university situated in the hard of Europe, in the 2</a:t>
            </a:r>
            <a:r>
              <a:rPr lang="en-US" sz="2000" baseline="30000" dirty="0">
                <a:latin typeface="Arial" pitchFamily="34" charset="0"/>
                <a:cs typeface="Arial" pitchFamily="34" charset="0"/>
              </a:rPr>
              <a:t>nd</a:t>
            </a:r>
            <a:r>
              <a:rPr lang="en-US" sz="2000" dirty="0">
                <a:latin typeface="Arial" pitchFamily="34" charset="0"/>
                <a:cs typeface="Arial" pitchFamily="34" charset="0"/>
              </a:rPr>
              <a:t> largest country of Lithuania </a:t>
            </a:r>
            <a:endParaRPr lang="ru-RU" sz="2000" dirty="0">
              <a:latin typeface="Arial" pitchFamily="34" charset="0"/>
              <a:cs typeface="Arial" pitchFamily="34" charset="0"/>
            </a:endParaRPr>
          </a:p>
          <a:p>
            <a:pPr>
              <a:spcBef>
                <a:spcPts val="600"/>
              </a:spcBef>
            </a:pPr>
            <a:r>
              <a:rPr lang="en-US" sz="2000" dirty="0">
                <a:latin typeface="Arial" pitchFamily="34" charset="0"/>
                <a:cs typeface="Arial" pitchFamily="34" charset="0"/>
              </a:rPr>
              <a:t>Wonderful academic mobility opportunities due to the comfortable geographical position</a:t>
            </a:r>
          </a:p>
          <a:p>
            <a:pPr>
              <a:spcBef>
                <a:spcPts val="600"/>
              </a:spcBef>
            </a:pPr>
            <a:r>
              <a:rPr lang="en-US" sz="2000" dirty="0">
                <a:latin typeface="Arial" pitchFamily="34" charset="0"/>
                <a:cs typeface="Arial" pitchFamily="34" charset="0"/>
              </a:rPr>
              <a:t>Access to all the student services of both the universities – </a:t>
            </a:r>
            <a:r>
              <a:rPr lang="en-US" sz="2000" dirty="0" err="1">
                <a:latin typeface="Arial" pitchFamily="34" charset="0"/>
                <a:cs typeface="Arial" pitchFamily="34" charset="0"/>
              </a:rPr>
              <a:t>Vytautas</a:t>
            </a:r>
            <a:r>
              <a:rPr lang="en-US" sz="2000" dirty="0">
                <a:latin typeface="Arial" pitchFamily="34" charset="0"/>
                <a:cs typeface="Arial" pitchFamily="34" charset="0"/>
              </a:rPr>
              <a:t> Magnus University and RUDN, incl. scientific libraries with an access to the foreign collections</a:t>
            </a:r>
          </a:p>
          <a:p>
            <a:pPr>
              <a:spcBef>
                <a:spcPts val="600"/>
              </a:spcBef>
            </a:pPr>
            <a:r>
              <a:rPr lang="en-US" sz="2000" dirty="0">
                <a:latin typeface="Arial" pitchFamily="34" charset="0"/>
                <a:cs typeface="Arial" pitchFamily="34" charset="0"/>
              </a:rPr>
              <a:t>Your two supervisors help you to get more expertise in your research field</a:t>
            </a:r>
          </a:p>
          <a:p>
            <a:pPr>
              <a:spcBef>
                <a:spcPts val="600"/>
              </a:spcBef>
            </a:pPr>
            <a:r>
              <a:rPr lang="en-US" sz="2000" dirty="0">
                <a:latin typeface="Arial" pitchFamily="34" charset="0"/>
                <a:cs typeface="Arial" pitchFamily="34" charset="0"/>
              </a:rPr>
              <a:t>More chances on labor market with more experience in not only the “domestic” nature management praxis</a:t>
            </a:r>
          </a:p>
          <a:p>
            <a:pPr>
              <a:spcBef>
                <a:spcPts val="600"/>
              </a:spcBef>
            </a:pPr>
            <a:endParaRPr lang="ru-RU" sz="20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070D3-1649-47AB-BDAA-AF71B153F713}"/>
              </a:ext>
            </a:extLst>
          </p:cNvPr>
          <p:cNvSpPr>
            <a:spLocks noGrp="1"/>
          </p:cNvSpPr>
          <p:nvPr>
            <p:ph type="title"/>
          </p:nvPr>
        </p:nvSpPr>
        <p:spPr>
          <a:xfrm>
            <a:off x="838200" y="365125"/>
            <a:ext cx="10515600" cy="979581"/>
          </a:xfrm>
        </p:spPr>
        <p:txBody>
          <a:bodyPr/>
          <a:lstStyle/>
          <a:p>
            <a:r>
              <a:rPr lang="en-US" b="1" dirty="0" err="1">
                <a:solidFill>
                  <a:srgbClr val="00B050"/>
                </a:solidFill>
                <a:effectLst>
                  <a:outerShdw blurRad="38100" dist="38100" dir="2700000" algn="tl">
                    <a:srgbClr val="000000">
                      <a:alpha val="43137"/>
                    </a:srgbClr>
                  </a:outerShdw>
                </a:effectLst>
              </a:rPr>
              <a:t>Vytautas</a:t>
            </a:r>
            <a:r>
              <a:rPr lang="en-US" b="1" dirty="0">
                <a:solidFill>
                  <a:srgbClr val="00B050"/>
                </a:solidFill>
                <a:effectLst>
                  <a:outerShdw blurRad="38100" dist="38100" dir="2700000" algn="tl">
                    <a:srgbClr val="000000">
                      <a:alpha val="43137"/>
                    </a:srgbClr>
                  </a:outerShdw>
                </a:effectLst>
              </a:rPr>
              <a:t> Magnus University</a:t>
            </a:r>
            <a:endParaRPr lang="ru-RU" b="1" dirty="0">
              <a:solidFill>
                <a:srgbClr val="00B050"/>
              </a:solidFill>
              <a:effectLst>
                <a:outerShdw blurRad="38100" dist="38100" dir="2700000" algn="tl">
                  <a:srgbClr val="000000">
                    <a:alpha val="43137"/>
                  </a:srgbClr>
                </a:outerShdw>
              </a:effectLst>
            </a:endParaRPr>
          </a:p>
        </p:txBody>
      </p:sp>
      <p:sp>
        <p:nvSpPr>
          <p:cNvPr id="4" name="Прямоугольник 3">
            <a:extLst>
              <a:ext uri="{FF2B5EF4-FFF2-40B4-BE49-F238E27FC236}">
                <a16:creationId xmlns:a16="http://schemas.microsoft.com/office/drawing/2014/main" id="{81952CC8-EE6A-4501-84A4-BCB8AB065C5C}"/>
              </a:ext>
            </a:extLst>
          </p:cNvPr>
          <p:cNvSpPr/>
          <p:nvPr/>
        </p:nvSpPr>
        <p:spPr>
          <a:xfrm>
            <a:off x="636103" y="2450213"/>
            <a:ext cx="10283687" cy="317009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program "Modern environmental studies" is implemented jointly with </a:t>
            </a:r>
            <a:r>
              <a:rPr lang="en-US" sz="2000" dirty="0" err="1">
                <a:latin typeface="Arial" panose="020B0604020202020204" pitchFamily="34" charset="0"/>
                <a:cs typeface="Arial" panose="020B0604020202020204" pitchFamily="34" charset="0"/>
              </a:rPr>
              <a:t>Vytautas</a:t>
            </a:r>
            <a:r>
              <a:rPr lang="en-US" sz="2000" dirty="0">
                <a:latin typeface="Arial" panose="020B0604020202020204" pitchFamily="34" charset="0"/>
                <a:cs typeface="Arial" panose="020B0604020202020204" pitchFamily="34" charset="0"/>
              </a:rPr>
              <a:t> Magnus University (</a:t>
            </a:r>
            <a:r>
              <a:rPr lang="en-US" sz="2000" dirty="0">
                <a:latin typeface="Arial" panose="020B0604020202020204" pitchFamily="34" charset="0"/>
                <a:cs typeface="Arial" panose="020B0604020202020204" pitchFamily="34" charset="0"/>
                <a:hlinkClick r:id="rId2"/>
              </a:rPr>
              <a:t>https://www.vdu.lt/en/</a:t>
            </a:r>
            <a:r>
              <a:rPr lang="en-US" sz="2000" dirty="0">
                <a:latin typeface="Arial" panose="020B0604020202020204" pitchFamily="34" charset="0"/>
                <a:cs typeface="Arial" panose="020B0604020202020204" pitchFamily="34" charset="0"/>
              </a:rPr>
              <a:t>). This is one of the leading universities of Lithuania. The university was founded in 1922 as an alternate national </a:t>
            </a:r>
            <a:r>
              <a:rPr lang="en-US" sz="2000" dirty="0" err="1">
                <a:latin typeface="Arial" panose="020B0604020202020204" pitchFamily="34" charset="0"/>
                <a:cs typeface="Arial" panose="020B0604020202020204" pitchFamily="34" charset="0"/>
              </a:rPr>
              <a:t>university.Was</a:t>
            </a:r>
            <a:r>
              <a:rPr lang="en-US" sz="2000" dirty="0">
                <a:latin typeface="Arial" panose="020B0604020202020204" pitchFamily="34" charset="0"/>
                <a:cs typeface="Arial" panose="020B0604020202020204" pitchFamily="34" charset="0"/>
              </a:rPr>
              <a:t> known as the </a:t>
            </a:r>
            <a:r>
              <a:rPr lang="en-US" sz="2000" b="1" dirty="0">
                <a:latin typeface="Arial" panose="020B0604020202020204" pitchFamily="34" charset="0"/>
                <a:cs typeface="Arial" panose="020B0604020202020204" pitchFamily="34" charset="0"/>
              </a:rPr>
              <a:t>University of Lithuania;</a:t>
            </a:r>
            <a:r>
              <a:rPr lang="en-US" sz="2000" dirty="0">
                <a:latin typeface="Arial" panose="020B0604020202020204" pitchFamily="34" charset="0"/>
                <a:cs typeface="Arial" panose="020B0604020202020204" pitchFamily="34" charset="0"/>
              </a:rPr>
              <a:t> 1930 was renamed to </a:t>
            </a:r>
            <a:r>
              <a:rPr lang="en-US" sz="2000" i="1" dirty="0" err="1">
                <a:latin typeface="Arial" panose="020B0604020202020204" pitchFamily="34" charset="0"/>
                <a:cs typeface="Arial" panose="020B0604020202020204" pitchFamily="34" charset="0"/>
              </a:rPr>
              <a:t>Vytautas</a:t>
            </a:r>
            <a:r>
              <a:rPr lang="en-US" sz="2000" i="1" dirty="0">
                <a:latin typeface="Arial" panose="020B0604020202020204" pitchFamily="34" charset="0"/>
                <a:cs typeface="Arial" panose="020B0604020202020204" pitchFamily="34" charset="0"/>
              </a:rPr>
              <a:t> Magnus University</a:t>
            </a:r>
            <a:r>
              <a:rPr lang="en-US" sz="2000" dirty="0">
                <a:latin typeface="Arial" panose="020B0604020202020204" pitchFamily="34" charset="0"/>
                <a:cs typeface="Arial" panose="020B0604020202020204" pitchFamily="34" charset="0"/>
              </a:rPr>
              <a:t>, commemorating 500 years of death of </a:t>
            </a:r>
            <a:r>
              <a:rPr lang="en-US" sz="2000" dirty="0" err="1">
                <a:latin typeface="Arial" panose="020B0604020202020204" pitchFamily="34" charset="0"/>
                <a:cs typeface="Arial" panose="020B0604020202020204" pitchFamily="34" charset="0"/>
              </a:rPr>
              <a:t>Vytautas</a:t>
            </a:r>
            <a:r>
              <a:rPr lang="en-US" sz="2000" dirty="0">
                <a:latin typeface="Arial" panose="020B0604020202020204" pitchFamily="34" charset="0"/>
                <a:cs typeface="Arial" panose="020B0604020202020204" pitchFamily="34" charset="0"/>
              </a:rPr>
              <a:t> the Great, the Lithuanian </a:t>
            </a:r>
            <a:r>
              <a:rPr lang="en-US" sz="2000" dirty="0" err="1">
                <a:latin typeface="Arial" panose="020B0604020202020204" pitchFamily="34" charset="0"/>
                <a:cs typeface="Arial" panose="020B0604020202020204" pitchFamily="34" charset="0"/>
              </a:rPr>
              <a:t>ruler.Currently</a:t>
            </a:r>
            <a:r>
              <a:rPr lang="en-US" sz="2000" dirty="0">
                <a:latin typeface="Arial" panose="020B0604020202020204" pitchFamily="34" charset="0"/>
                <a:cs typeface="Arial" panose="020B0604020202020204" pitchFamily="34" charset="0"/>
              </a:rPr>
              <a:t> the VMU is one of the leading universities of Lithuania, has now about 8,800 students, including Master and Ph.D. candidates. There are a about 1000 employees, including approximately 90 professors. In the QS Ranking holds positions: Graduate Employability Ranking - #301-500; EECA University Ranking #74.</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91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7F5430C-3906-4D2C-9A88-4B9849CE384B}"/>
              </a:ext>
            </a:extLst>
          </p:cNvPr>
          <p:cNvSpPr>
            <a:spLocks noGrp="1"/>
          </p:cNvSpPr>
          <p:nvPr>
            <p:ph idx="1"/>
          </p:nvPr>
        </p:nvSpPr>
        <p:spPr>
          <a:xfrm>
            <a:off x="323716" y="2142095"/>
            <a:ext cx="7834166" cy="3135472"/>
          </a:xfrm>
        </p:spPr>
        <p:txBody>
          <a:bodyPr>
            <a:noAutofit/>
          </a:bodyPr>
          <a:lstStyle/>
          <a:p>
            <a:pPr marL="0" indent="0">
              <a:lnSpc>
                <a:spcPct val="100000"/>
              </a:lnSpc>
              <a:buNone/>
            </a:pPr>
            <a:r>
              <a:rPr lang="en-US" sz="2000" dirty="0">
                <a:latin typeface="Arial" panose="020B0604020202020204" pitchFamily="34" charset="0"/>
                <a:cs typeface="Arial" panose="020B0604020202020204" pitchFamily="34" charset="0"/>
              </a:rPr>
              <a:t>VMU works with many universities and scientists around the globe, implementing projects, student and employee exchanges, and improving our study and research system. It is an international and multilingual institution that continuously develops international networks and intercultural dialogues, participates in international scientific, academic and social projects, encourages lecturer and student mobility, and promotes dialogue and tolerance. VMU avoids restrictions posed by political, ideological and economic interests, treating everyone with respect and appreciation and providing the opportunity to attend courses of 30 modern and classic languages.</a:t>
            </a:r>
            <a:endParaRPr lang="ru-RU" sz="2000" dirty="0">
              <a:latin typeface="Arial" panose="020B0604020202020204" pitchFamily="34" charset="0"/>
              <a:cs typeface="Arial" panose="020B0604020202020204" pitchFamily="34" charset="0"/>
            </a:endParaRPr>
          </a:p>
        </p:txBody>
      </p:sp>
      <p:pic>
        <p:nvPicPr>
          <p:cNvPr id="3078" name="Picture 6">
            <a:extLst>
              <a:ext uri="{FF2B5EF4-FFF2-40B4-BE49-F238E27FC236}">
                <a16:creationId xmlns:a16="http://schemas.microsoft.com/office/drawing/2014/main" id="{770CA138-D15B-41E3-AC09-65E4D6588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660" y="2024067"/>
            <a:ext cx="3447624" cy="2315416"/>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E2298FEB-56D6-4A2A-8560-E3CEE16372B2}"/>
              </a:ext>
            </a:extLst>
          </p:cNvPr>
          <p:cNvPicPr>
            <a:picLocks noChangeAspect="1"/>
          </p:cNvPicPr>
          <p:nvPr/>
        </p:nvPicPr>
        <p:blipFill>
          <a:blip r:embed="rId3"/>
          <a:stretch>
            <a:fillRect/>
          </a:stretch>
        </p:blipFill>
        <p:spPr>
          <a:xfrm>
            <a:off x="8420660" y="4515067"/>
            <a:ext cx="3447624" cy="2293627"/>
          </a:xfrm>
          <a:prstGeom prst="rect">
            <a:avLst/>
          </a:prstGeom>
        </p:spPr>
      </p:pic>
      <p:pic>
        <p:nvPicPr>
          <p:cNvPr id="3080" name="Picture 8">
            <a:extLst>
              <a:ext uri="{FF2B5EF4-FFF2-40B4-BE49-F238E27FC236}">
                <a16:creationId xmlns:a16="http://schemas.microsoft.com/office/drawing/2014/main" id="{DC8ABEEC-1557-4FE9-8915-69428A887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8" y="159407"/>
            <a:ext cx="1649507" cy="1649507"/>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a:extLst>
              <a:ext uri="{FF2B5EF4-FFF2-40B4-BE49-F238E27FC236}">
                <a16:creationId xmlns:a16="http://schemas.microsoft.com/office/drawing/2014/main" id="{6F15746C-2973-4217-99AC-7936D7EF2AE8}"/>
              </a:ext>
            </a:extLst>
          </p:cNvPr>
          <p:cNvSpPr/>
          <p:nvPr/>
        </p:nvSpPr>
        <p:spPr>
          <a:xfrm>
            <a:off x="2402528" y="566466"/>
            <a:ext cx="6323078" cy="646331"/>
          </a:xfrm>
          <a:prstGeom prst="rect">
            <a:avLst/>
          </a:prstGeom>
        </p:spPr>
        <p:txBody>
          <a:bodyPr wrap="none">
            <a:spAutoFit/>
          </a:bodyPr>
          <a:lstStyle/>
          <a:p>
            <a:r>
              <a:rPr lang="en-US" sz="36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Vytautas</a:t>
            </a:r>
            <a:r>
              <a:rPr lang="en-US" sz="3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Magnus University</a:t>
            </a:r>
            <a:endParaRPr lang="ru-RU" sz="3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96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ormAutofit/>
          </a:bodyPr>
          <a:lstStyle/>
          <a:p>
            <a:r>
              <a:rPr lang="en-US" sz="3200" b="1" dirty="0">
                <a:solidFill>
                  <a:srgbClr val="007434"/>
                </a:solidFill>
                <a:effectLst>
                  <a:outerShdw blurRad="38100" dist="38100" dir="2700000" algn="tl">
                    <a:srgbClr val="C0C0C0"/>
                  </a:outerShdw>
                </a:effectLst>
                <a:latin typeface="Arial" pitchFamily="34" charset="0"/>
              </a:rPr>
              <a:t>Sustainability in RUDN:</a:t>
            </a:r>
            <a:br>
              <a:rPr lang="en-US" sz="3200" b="1" dirty="0">
                <a:solidFill>
                  <a:srgbClr val="007434"/>
                </a:solidFill>
                <a:effectLst>
                  <a:outerShdw blurRad="38100" dist="38100" dir="2700000" algn="tl">
                    <a:srgbClr val="C0C0C0"/>
                  </a:outerShdw>
                </a:effectLst>
                <a:latin typeface="Arial" pitchFamily="34" charset="0"/>
              </a:rPr>
            </a:br>
            <a:r>
              <a:rPr lang="en-US" sz="3200" b="1" dirty="0">
                <a:solidFill>
                  <a:srgbClr val="007434"/>
                </a:solidFill>
                <a:effectLst>
                  <a:outerShdw blurRad="38100" dist="38100" dir="2700000" algn="tl">
                    <a:srgbClr val="C0C0C0"/>
                  </a:outerShdw>
                </a:effectLst>
                <a:latin typeface="Arial" pitchFamily="34" charset="0"/>
              </a:rPr>
              <a:t>Research and training opportunities</a:t>
            </a:r>
            <a:endParaRPr lang="ru-RU" sz="3200" b="1" dirty="0">
              <a:solidFill>
                <a:srgbClr val="007434"/>
              </a:solidFill>
              <a:effectLst>
                <a:outerShdw blurRad="38100" dist="38100" dir="2700000" algn="tl">
                  <a:srgbClr val="C0C0C0"/>
                </a:outerShdw>
              </a:effectLst>
              <a:latin typeface="Arial" pitchFamily="34" charset="0"/>
            </a:endParaRPr>
          </a:p>
        </p:txBody>
      </p:sp>
      <p:sp>
        <p:nvSpPr>
          <p:cNvPr id="3" name="Объект 2"/>
          <p:cNvSpPr>
            <a:spLocks noGrp="1"/>
          </p:cNvSpPr>
          <p:nvPr>
            <p:ph idx="4294967295"/>
          </p:nvPr>
        </p:nvSpPr>
        <p:spPr>
          <a:xfrm>
            <a:off x="477838" y="1825625"/>
            <a:ext cx="10307637" cy="4351338"/>
          </a:xfrm>
        </p:spPr>
        <p:txBody>
          <a:bodyPr>
            <a:normAutofit lnSpcReduction="10000"/>
          </a:bodyPr>
          <a:lstStyle/>
          <a:p>
            <a:pPr>
              <a:lnSpc>
                <a:spcPct val="80000"/>
              </a:lnSpc>
            </a:pPr>
            <a:r>
              <a:rPr lang="en-US" dirty="0"/>
              <a:t>28 years experience in training</a:t>
            </a:r>
            <a:r>
              <a:rPr lang="ru-RU" dirty="0"/>
              <a:t> </a:t>
            </a:r>
            <a:r>
              <a:rPr lang="en-US" dirty="0"/>
              <a:t>of environmental specialists - one of the first ecological faculties in Russia</a:t>
            </a:r>
          </a:p>
          <a:p>
            <a:pPr>
              <a:lnSpc>
                <a:spcPct val="80000"/>
              </a:lnSpc>
            </a:pPr>
            <a:r>
              <a:rPr lang="en-US" dirty="0"/>
              <a:t>practice-oriented master and bachelor programs</a:t>
            </a:r>
          </a:p>
          <a:p>
            <a:pPr>
              <a:lnSpc>
                <a:spcPct val="80000"/>
              </a:lnSpc>
            </a:pPr>
            <a:r>
              <a:rPr lang="en-US" dirty="0"/>
              <a:t>100% defense of graduate works presented in foreign languages - evidence of the quality of language training</a:t>
            </a:r>
          </a:p>
          <a:p>
            <a:pPr>
              <a:lnSpc>
                <a:spcPct val="80000"/>
              </a:lnSpc>
            </a:pPr>
            <a:r>
              <a:rPr lang="en-US" dirty="0"/>
              <a:t>Over 90% of Russian and foreign graduates of the faculty are employed</a:t>
            </a:r>
          </a:p>
          <a:p>
            <a:pPr>
              <a:lnSpc>
                <a:spcPct val="80000"/>
              </a:lnSpc>
            </a:pPr>
            <a:r>
              <a:rPr lang="en-US" dirty="0"/>
              <a:t>Over  50 scholarships, diplomas, certificates for scientific research were won in 2019 by our students</a:t>
            </a:r>
          </a:p>
          <a:p>
            <a:pPr>
              <a:lnSpc>
                <a:spcPct val="80000"/>
              </a:lnSpc>
            </a:pPr>
            <a:r>
              <a:rPr lang="en-US" dirty="0"/>
              <a:t>Since 2017:  RUDN - one of the first Russian Universities presented the Environmental policy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365125"/>
            <a:ext cx="8032750" cy="860425"/>
          </a:xfrm>
        </p:spPr>
        <p:txBody>
          <a:bodyPr rtlCol="0">
            <a:normAutofit/>
          </a:bodyPr>
          <a:lstStyle/>
          <a:p>
            <a:pPr fontAlgn="auto">
              <a:spcAft>
                <a:spcPts val="0"/>
              </a:spcAft>
              <a:defRPr/>
            </a:pPr>
            <a: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RUDN-University: </a:t>
            </a:r>
            <a:b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science for the sustainable development</a:t>
            </a:r>
            <a:endParaRPr lang="ru-RU" sz="2800" b="1" dirty="0">
              <a:effectLst>
                <a:outerShdw blurRad="38100" dist="38100" dir="2700000" algn="tl">
                  <a:srgbClr val="000000">
                    <a:alpha val="43137"/>
                  </a:srgbClr>
                </a:outerShdw>
              </a:effectLst>
            </a:endParaRPr>
          </a:p>
        </p:txBody>
      </p:sp>
      <p:sp>
        <p:nvSpPr>
          <p:cNvPr id="26627" name="Объект 2"/>
          <p:cNvSpPr>
            <a:spLocks noGrp="1"/>
          </p:cNvSpPr>
          <p:nvPr>
            <p:ph idx="4294967295"/>
          </p:nvPr>
        </p:nvSpPr>
        <p:spPr>
          <a:xfrm>
            <a:off x="388938" y="1225550"/>
            <a:ext cx="4649787" cy="5267325"/>
          </a:xfrm>
        </p:spPr>
        <p:txBody>
          <a:bodyPr/>
          <a:lstStyle/>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Stability of the natural systems</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Environmental safety in oil and gas sector</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HSE-management</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Monitoring and modeling of the behavior of super toxic compounds in the environment</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Conservation of the biodiversity</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err="1">
                <a:latin typeface="Arial" pitchFamily="34" charset="0"/>
                <a:cs typeface="Arial" pitchFamily="34" charset="0"/>
              </a:rPr>
              <a:t>Biocommunication</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Climate preservation</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Environmental biotechnology</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r>
              <a:rPr lang="en-US" sz="2000" dirty="0">
                <a:latin typeface="Arial" pitchFamily="34" charset="0"/>
                <a:cs typeface="Arial" pitchFamily="34" charset="0"/>
              </a:rPr>
              <a:t>Waste management and recycling</a:t>
            </a:r>
            <a:r>
              <a:rPr lang="ru-RU" sz="2000" dirty="0">
                <a:latin typeface="Arial" pitchFamily="34" charset="0"/>
                <a:cs typeface="Arial" pitchFamily="34" charset="0"/>
              </a:rPr>
              <a:t>;</a:t>
            </a:r>
          </a:p>
          <a:p>
            <a:pPr marL="263525" indent="-263525">
              <a:lnSpc>
                <a:spcPct val="100000"/>
              </a:lnSpc>
              <a:spcBef>
                <a:spcPct val="0"/>
              </a:spcBef>
              <a:spcAft>
                <a:spcPts val="600"/>
              </a:spcAft>
              <a:buFont typeface="Wingdings" pitchFamily="2" charset="2"/>
              <a:buChar char="ü"/>
            </a:pPr>
            <a:endParaRPr lang="ru-RU" sz="2000" dirty="0">
              <a:latin typeface="Arial" pitchFamily="34" charset="0"/>
              <a:cs typeface="Arial" pitchFamily="34" charset="0"/>
            </a:endParaRPr>
          </a:p>
        </p:txBody>
      </p:sp>
      <p:sp>
        <p:nvSpPr>
          <p:cNvPr id="26628" name="Прямоугольник 3"/>
          <p:cNvSpPr>
            <a:spLocks noChangeArrowheads="1"/>
          </p:cNvSpPr>
          <p:nvPr/>
        </p:nvSpPr>
        <p:spPr bwMode="auto">
          <a:xfrm>
            <a:off x="5487988" y="1225550"/>
            <a:ext cx="4511675" cy="4478338"/>
          </a:xfrm>
          <a:prstGeom prst="rect">
            <a:avLst/>
          </a:prstGeom>
          <a:noFill/>
          <a:ln w="9525">
            <a:noFill/>
            <a:miter lim="800000"/>
            <a:headEnd/>
            <a:tailEnd/>
          </a:ln>
        </p:spPr>
        <p:txBody>
          <a:bodyPr>
            <a:spAutoFit/>
          </a:bodyPr>
          <a:lstStyle/>
          <a:p>
            <a:pPr marL="263525" indent="-263525">
              <a:spcAft>
                <a:spcPts val="600"/>
              </a:spcAft>
              <a:buFont typeface="Wingdings" pitchFamily="2" charset="2"/>
              <a:buChar char="ü"/>
            </a:pPr>
            <a:r>
              <a:rPr lang="en-US" sz="2000">
                <a:cs typeface="Arial" pitchFamily="34" charset="0"/>
              </a:rPr>
              <a:t>Forensic ecology </a:t>
            </a:r>
          </a:p>
          <a:p>
            <a:pPr marL="263525" indent="-263525">
              <a:spcAft>
                <a:spcPts val="600"/>
              </a:spcAft>
              <a:buFont typeface="Wingdings" pitchFamily="2" charset="2"/>
              <a:buChar char="ü"/>
            </a:pPr>
            <a:r>
              <a:rPr lang="en-US" sz="2000">
                <a:cs typeface="Arial" pitchFamily="34" charset="0"/>
              </a:rPr>
              <a:t>Human ecology</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Sustainable cities</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Sustainable agroecosystems</a:t>
            </a:r>
            <a:endParaRPr lang="ru-RU" sz="2000">
              <a:cs typeface="Arial" pitchFamily="34" charset="0"/>
            </a:endParaRPr>
          </a:p>
          <a:p>
            <a:pPr marL="263525" indent="-263525">
              <a:spcAft>
                <a:spcPts val="600"/>
              </a:spcAft>
              <a:buFont typeface="Wingdings" pitchFamily="2" charset="2"/>
              <a:buChar char="ü"/>
            </a:pPr>
            <a:r>
              <a:rPr lang="en-US" sz="2000">
                <a:cs typeface="Arial" pitchFamily="34" charset="0"/>
              </a:rPr>
              <a:t>Food security</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Environmental geochemistry</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Protection of water resources</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Ecological and economic </a:t>
            </a:r>
            <a:br>
              <a:rPr lang="en-US" sz="2000">
                <a:cs typeface="Arial" pitchFamily="34" charset="0"/>
              </a:rPr>
            </a:br>
            <a:r>
              <a:rPr lang="en-US" sz="2000">
                <a:cs typeface="Arial" pitchFamily="34" charset="0"/>
              </a:rPr>
              <a:t>assessments of enterprises</a:t>
            </a:r>
            <a:r>
              <a:rPr lang="ru-RU" sz="2000">
                <a:cs typeface="Arial" pitchFamily="34" charset="0"/>
              </a:rPr>
              <a:t>;</a:t>
            </a:r>
          </a:p>
          <a:p>
            <a:pPr marL="263525" indent="-263525">
              <a:spcAft>
                <a:spcPts val="600"/>
              </a:spcAft>
              <a:buFont typeface="Wingdings" pitchFamily="2" charset="2"/>
              <a:buChar char="ü"/>
            </a:pPr>
            <a:r>
              <a:rPr lang="en-US" sz="2000">
                <a:cs typeface="Arial" pitchFamily="34" charset="0"/>
              </a:rPr>
              <a:t>Environmental management</a:t>
            </a:r>
            <a:r>
              <a:rPr lang="ru-RU" sz="2000">
                <a:cs typeface="Arial" pitchFamily="34" charset="0"/>
              </a:rPr>
              <a:t>;</a:t>
            </a:r>
          </a:p>
          <a:p>
            <a:pPr marL="263525" indent="-263525">
              <a:spcAft>
                <a:spcPts val="600"/>
              </a:spcAft>
              <a:buFont typeface="Wingdings" pitchFamily="2" charset="2"/>
              <a:buChar char="ü"/>
            </a:pPr>
            <a:r>
              <a:rPr lang="fr-FR" sz="2000">
                <a:cs typeface="Arial" pitchFamily="34" charset="0"/>
              </a:rPr>
              <a:t>Innovative technologies for the environmental education</a:t>
            </a:r>
            <a:endParaRPr lang="ru-RU" sz="2000">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0"/>
            <a:ext cx="10515600" cy="856527"/>
          </a:xfrm>
        </p:spPr>
        <p:txBody>
          <a:bodyPr rtlCol="0">
            <a:normAutofit/>
          </a:bodyPr>
          <a:lstStyle/>
          <a:p>
            <a:pPr fontAlgn="auto">
              <a:spcAft>
                <a:spcPts val="0"/>
              </a:spcAft>
              <a:defRPr/>
            </a:pPr>
            <a:r>
              <a:rPr lang="en-US" b="1" dirty="0">
                <a:solidFill>
                  <a:srgbClr val="007434"/>
                </a:solidFill>
                <a:effectLst>
                  <a:outerShdw blurRad="38100" dist="38100" dir="2700000" algn="tl">
                    <a:srgbClr val="000000">
                      <a:alpha val="43137"/>
                    </a:srgbClr>
                  </a:outerShdw>
                </a:effectLst>
              </a:rPr>
              <a:t>Faculty of Ecology</a:t>
            </a:r>
            <a:endParaRPr lang="ru-RU" b="1" dirty="0">
              <a:solidFill>
                <a:srgbClr val="007434"/>
              </a:solidFill>
              <a:effectLst>
                <a:outerShdw blurRad="38100" dist="38100" dir="2700000" algn="tl">
                  <a:srgbClr val="000000">
                    <a:alpha val="43137"/>
                  </a:srgbClr>
                </a:outerShdw>
              </a:effectLst>
            </a:endParaRPr>
          </a:p>
        </p:txBody>
      </p:sp>
      <p:sp>
        <p:nvSpPr>
          <p:cNvPr id="3" name="Объект 2"/>
          <p:cNvSpPr>
            <a:spLocks noGrp="1"/>
          </p:cNvSpPr>
          <p:nvPr>
            <p:ph idx="4294967295"/>
          </p:nvPr>
        </p:nvSpPr>
        <p:spPr>
          <a:xfrm>
            <a:off x="254463" y="787077"/>
            <a:ext cx="10718336" cy="5908877"/>
          </a:xfrm>
        </p:spPr>
        <p:txBody>
          <a:bodyPr rtlCol="0">
            <a:noAutofit/>
          </a:bodyPr>
          <a:lstStyle/>
          <a:p>
            <a:pPr fontAlgn="auto">
              <a:lnSpc>
                <a:spcPct val="100000"/>
              </a:lnSpc>
              <a:spcBef>
                <a:spcPts val="1200"/>
              </a:spcBef>
              <a:spcAft>
                <a:spcPts val="0"/>
              </a:spcAft>
              <a:defRPr/>
            </a:pPr>
            <a:r>
              <a:rPr lang="en-US" sz="2000" b="1" i="1" dirty="0">
                <a:solidFill>
                  <a:srgbClr val="007434"/>
                </a:solidFill>
                <a:latin typeface="Arial" pitchFamily="34" charset="0"/>
                <a:cs typeface="Arial" pitchFamily="34" charset="0"/>
              </a:rPr>
              <a:t>Green faculty -  green university</a:t>
            </a:r>
            <a:r>
              <a:rPr lang="en-US" sz="2000" dirty="0">
                <a:latin typeface="Arial" pitchFamily="34" charset="0"/>
                <a:cs typeface="Arial" pitchFamily="34" charset="0"/>
              </a:rPr>
              <a:t>. The faculty is the initiator of several programs </a:t>
            </a:r>
            <a:br>
              <a:rPr lang="en-US" sz="2000" dirty="0">
                <a:latin typeface="Arial" pitchFamily="34" charset="0"/>
                <a:cs typeface="Arial" pitchFamily="34" charset="0"/>
              </a:rPr>
            </a:br>
            <a:r>
              <a:rPr lang="en-US" sz="2000" dirty="0">
                <a:latin typeface="Arial" pitchFamily="34" charset="0"/>
                <a:cs typeface="Arial" pitchFamily="34" charset="0"/>
              </a:rPr>
              <a:t>on greening of the university and its positioning in the green universities initiative. </a:t>
            </a:r>
            <a:br>
              <a:rPr lang="en-US" sz="2000" dirty="0">
                <a:latin typeface="Arial" pitchFamily="34" charset="0"/>
                <a:cs typeface="Arial" pitchFamily="34" charset="0"/>
              </a:rPr>
            </a:br>
            <a:r>
              <a:rPr lang="en-US" sz="2000" dirty="0">
                <a:latin typeface="Arial" pitchFamily="34" charset="0"/>
                <a:cs typeface="Arial" pitchFamily="34" charset="0"/>
              </a:rPr>
              <a:t>RUDN holds the first place in Russia in the international rating of green universities </a:t>
            </a:r>
            <a:br>
              <a:rPr lang="en-US" sz="2000" dirty="0">
                <a:latin typeface="Arial" pitchFamily="34" charset="0"/>
                <a:cs typeface="Arial" pitchFamily="34" charset="0"/>
              </a:rPr>
            </a:br>
            <a:r>
              <a:rPr lang="en-US" sz="2000" dirty="0">
                <a:latin typeface="Arial" pitchFamily="34" charset="0"/>
                <a:cs typeface="Arial" pitchFamily="34" charset="0"/>
              </a:rPr>
              <a:t>Green Metric World University Ranking, and among the world's higher education institutions ranked 38</a:t>
            </a:r>
            <a:r>
              <a:rPr lang="en-US" sz="2000" baseline="30000" dirty="0">
                <a:latin typeface="Arial" pitchFamily="34" charset="0"/>
                <a:cs typeface="Arial" pitchFamily="34" charset="0"/>
              </a:rPr>
              <a:t>st</a:t>
            </a:r>
            <a:r>
              <a:rPr lang="en-US" sz="2000" dirty="0">
                <a:latin typeface="Arial" pitchFamily="34" charset="0"/>
                <a:cs typeface="Arial" pitchFamily="34" charset="0"/>
              </a:rPr>
              <a:t>  in 2019.</a:t>
            </a:r>
          </a:p>
          <a:p>
            <a:pPr fontAlgn="auto">
              <a:lnSpc>
                <a:spcPct val="100000"/>
              </a:lnSpc>
              <a:spcBef>
                <a:spcPts val="1200"/>
              </a:spcBef>
              <a:spcAft>
                <a:spcPts val="0"/>
              </a:spcAft>
              <a:defRPr/>
            </a:pPr>
            <a:r>
              <a:rPr lang="ru-RU" sz="2000" dirty="0">
                <a:latin typeface="Arial" pitchFamily="34" charset="0"/>
                <a:cs typeface="Arial" pitchFamily="34" charset="0"/>
              </a:rPr>
              <a:t> </a:t>
            </a:r>
            <a:r>
              <a:rPr lang="en-US" sz="2000" dirty="0">
                <a:latin typeface="Arial" pitchFamily="34" charset="0"/>
                <a:cs typeface="Arial" pitchFamily="34" charset="0"/>
              </a:rPr>
              <a:t> </a:t>
            </a:r>
            <a:r>
              <a:rPr lang="en-US" sz="2000" b="1" i="1" dirty="0">
                <a:solidFill>
                  <a:schemeClr val="accent2">
                    <a:lumMod val="50000"/>
                  </a:schemeClr>
                </a:solidFill>
                <a:latin typeface="Arial" pitchFamily="34" charset="0"/>
                <a:cs typeface="Arial" pitchFamily="34" charset="0"/>
              </a:rPr>
              <a:t>LLL-education. </a:t>
            </a:r>
            <a:r>
              <a:rPr lang="en-US" sz="2000" dirty="0">
                <a:latin typeface="Arial" pitchFamily="34" charset="0"/>
                <a:cs typeface="Arial" pitchFamily="34" charset="0"/>
              </a:rPr>
              <a:t>More than 50 continuous education programs are designed and implemented at the faculty. They are available not only for specialists "from outside", but also for own students. The programs include the most topical issues of ecology, nature management, education, design and other areas.</a:t>
            </a:r>
            <a:endParaRPr lang="ru-RU" sz="2000" dirty="0">
              <a:latin typeface="Arial" pitchFamily="34" charset="0"/>
              <a:cs typeface="Arial" pitchFamily="34" charset="0"/>
            </a:endParaRPr>
          </a:p>
          <a:p>
            <a:pPr lvl="0">
              <a:lnSpc>
                <a:spcPct val="100000"/>
              </a:lnSpc>
              <a:spcBef>
                <a:spcPts val="1200"/>
              </a:spcBef>
              <a:defRPr/>
            </a:pPr>
            <a:r>
              <a:rPr lang="ru-RU" sz="2000" dirty="0">
                <a:latin typeface="Arial" pitchFamily="34" charset="0"/>
                <a:cs typeface="Arial" pitchFamily="34" charset="0"/>
              </a:rPr>
              <a:t> </a:t>
            </a:r>
            <a:r>
              <a:rPr lang="en-US" sz="2000" dirty="0">
                <a:latin typeface="Arial" pitchFamily="34" charset="0"/>
                <a:cs typeface="Arial" pitchFamily="34" charset="0"/>
              </a:rPr>
              <a:t> </a:t>
            </a:r>
            <a:r>
              <a:rPr lang="en-US" sz="2000" b="1" i="1" dirty="0">
                <a:solidFill>
                  <a:srgbClr val="0070C0"/>
                </a:solidFill>
                <a:latin typeface="Arial" pitchFamily="34" charset="0"/>
                <a:cs typeface="Arial" pitchFamily="34" charset="0"/>
              </a:rPr>
              <a:t>Innovative educational programs</a:t>
            </a:r>
            <a:r>
              <a:rPr lang="en-US" sz="20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000" dirty="0">
                <a:latin typeface="Arial" pitchFamily="34" charset="0"/>
                <a:cs typeface="Arial" pitchFamily="34" charset="0"/>
              </a:rPr>
              <a:t>unique author's courses and findings are applied: courses on waste management, forensic ecology, environmental regulation, HSE-management. A virtual simulator is used for the training in ecological safety of oil transport, where the student can simulate and eliminate the accident on the pipeline himself, feeling "inside the accident". Since 2018 – 6 massive open online courses: </a:t>
            </a:r>
            <a:r>
              <a:rPr lang="en-US" sz="2000" dirty="0">
                <a:solidFill>
                  <a:prstClr val="black"/>
                </a:solidFill>
                <a:latin typeface="Arial" pitchFamily="34" charset="0"/>
                <a:cs typeface="Arial" pitchFamily="34" charset="0"/>
              </a:rPr>
              <a:t>Environmental standards and norms for the sustainability; </a:t>
            </a:r>
            <a:r>
              <a:rPr lang="en-US" sz="2000" dirty="0">
                <a:latin typeface="Arial" pitchFamily="34" charset="0"/>
                <a:cs typeface="Arial" pitchFamily="34" charset="0"/>
              </a:rPr>
              <a:t>Global and local climate change: control &amp; modeling; </a:t>
            </a:r>
            <a:r>
              <a:rPr lang="en-US" sz="2000" dirty="0">
                <a:solidFill>
                  <a:prstClr val="black"/>
                </a:solidFill>
                <a:latin typeface="Arial" pitchFamily="34" charset="0"/>
                <a:cs typeface="Arial" pitchFamily="34" charset="0"/>
              </a:rPr>
              <a:t>HSE-management</a:t>
            </a:r>
            <a:r>
              <a:rPr lang="ru-RU"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and audit; </a:t>
            </a:r>
            <a:r>
              <a:rPr lang="en-US" sz="2000" dirty="0">
                <a:latin typeface="Arial" pitchFamily="34" charset="0"/>
                <a:cs typeface="Arial" pitchFamily="34" charset="0"/>
              </a:rPr>
              <a:t>International environmental management: municipal solid waste, hazardous waste &amp; wastewater; </a:t>
            </a:r>
            <a:r>
              <a:rPr lang="en-US" sz="2000" dirty="0">
                <a:solidFill>
                  <a:prstClr val="black"/>
                </a:solidFill>
                <a:latin typeface="Arial" pitchFamily="34" charset="0"/>
                <a:cs typeface="Arial" pitchFamily="34" charset="0"/>
              </a:rPr>
              <a:t>Management of energy resources; Surface water pollution: control and modeling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5101"/>
            <a:ext cx="10515600" cy="635000"/>
          </a:xfrm>
        </p:spPr>
        <p:txBody>
          <a:bodyPr>
            <a:normAutofit fontScale="90000"/>
          </a:bodyPr>
          <a:lstStyle/>
          <a:p>
            <a:r>
              <a:rPr lang="en-US" b="1" dirty="0">
                <a:solidFill>
                  <a:srgbClr val="007434"/>
                </a:solidFill>
                <a:effectLst>
                  <a:outerShdw blurRad="38100" dist="38100" dir="2700000" algn="tl">
                    <a:srgbClr val="000000">
                      <a:alpha val="43137"/>
                    </a:srgbClr>
                  </a:outerShdw>
                </a:effectLst>
              </a:rPr>
              <a:t>Faculty of Ecology</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22514" y="800101"/>
            <a:ext cx="9489391" cy="5910942"/>
          </a:xfrm>
        </p:spPr>
        <p:txBody>
          <a:bodyPr>
            <a:noAutofit/>
          </a:bodyPr>
          <a:lstStyle/>
          <a:p>
            <a:pPr marL="442913" indent="-442913">
              <a:lnSpc>
                <a:spcPct val="100000"/>
              </a:lnSpc>
              <a:buNone/>
            </a:pPr>
            <a:r>
              <a:rPr lang="ru-RU" sz="2000" dirty="0">
                <a:latin typeface="Arial" panose="020B0604020202020204" pitchFamily="34" charset="0"/>
                <a:cs typeface="Arial" panose="020B0604020202020204" pitchFamily="34" charset="0"/>
              </a:rPr>
              <a:t> </a:t>
            </a:r>
            <a:r>
              <a:rPr lang="en-US" sz="2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Academic mobility</a:t>
            </a:r>
            <a:r>
              <a:rPr lang="ru-RU" sz="2000" dirty="0">
                <a:solidFill>
                  <a:schemeClr val="accent6">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Studying on the programs of included education in cooperation with foreign universities allows students to gain invaluable experience - education abroad, participation in student life with their foreign peers, acquaintance with the culture and science of the country, language and professional practice. The faculty implements master's programs in collaboration with the universities of Italy, China, Kazakhstan, Belarus</a:t>
            </a:r>
            <a:r>
              <a:rPr lang="ru-RU" sz="2000" dirty="0">
                <a:latin typeface="Arial" panose="020B0604020202020204" pitchFamily="34" charset="0"/>
                <a:cs typeface="Arial" panose="020B0604020202020204" pitchFamily="34" charset="0"/>
              </a:rPr>
              <a:t>.</a:t>
            </a:r>
          </a:p>
          <a:p>
            <a:pPr marL="442913" indent="-442913">
              <a:lnSpc>
                <a:spcPct val="100000"/>
              </a:lnSpc>
              <a:buNone/>
            </a:pPr>
            <a:endParaRPr lang="ru-RU" sz="600" dirty="0">
              <a:latin typeface="Arial" panose="020B0604020202020204" pitchFamily="34" charset="0"/>
              <a:cs typeface="Arial" panose="020B0604020202020204" pitchFamily="34" charset="0"/>
            </a:endParaRPr>
          </a:p>
          <a:p>
            <a:pPr marL="442913" lvl="0" indent="-442913">
              <a:lnSpc>
                <a:spcPct val="100000"/>
              </a:lnSpc>
              <a:spcBef>
                <a:spcPts val="0"/>
              </a:spcBef>
              <a:buNone/>
            </a:pPr>
            <a:r>
              <a:rPr lang="en-US" sz="2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directions</a:t>
            </a:r>
            <a:r>
              <a:rPr lang="ru-RU" sz="2000" dirty="0">
                <a:solidFill>
                  <a:srgbClr val="00B050"/>
                </a:solidFill>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a:t>
            </a:r>
          </a:p>
          <a:p>
            <a:pPr marL="442913" lvl="0" indent="-442913">
              <a:lnSpc>
                <a:spcPct val="100000"/>
              </a:lnSpc>
              <a:spcBef>
                <a:spcPts val="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Environmental safety in the oil and gas sector;</a:t>
            </a:r>
          </a:p>
          <a:p>
            <a:pPr marL="442913" lvl="0" indent="-442913">
              <a:lnSpc>
                <a:spcPct val="100000"/>
              </a:lnSpc>
              <a:spcBef>
                <a:spcPts val="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Monitoring and modeling the behavior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of toxic compounds in the environment;</a:t>
            </a:r>
          </a:p>
          <a:p>
            <a:pPr marL="442913" lvl="0" indent="-442913">
              <a:lnSpc>
                <a:spcPct val="100000"/>
              </a:lnSpc>
              <a:spcBef>
                <a:spcPts val="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Use management</a:t>
            </a:r>
          </a:p>
          <a:p>
            <a:pPr marL="442913" lvl="0" indent="-442913">
              <a:lnSpc>
                <a:spcPct val="100000"/>
              </a:lnSpc>
              <a:spcBef>
                <a:spcPts val="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Biodiversity conservation;</a:t>
            </a:r>
          </a:p>
          <a:p>
            <a:pPr marL="442913" lvl="0" indent="-442913">
              <a:lnSpc>
                <a:spcPct val="100000"/>
              </a:lnSpc>
              <a:spcBef>
                <a:spcPts val="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Climate conservation;</a:t>
            </a:r>
          </a:p>
          <a:p>
            <a:pPr marL="442913" lvl="0" indent="-442913">
              <a:lnSpc>
                <a:spcPct val="100000"/>
              </a:lnSpc>
              <a:spcBef>
                <a:spcPts val="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Environmental biotechnology;</a:t>
            </a:r>
          </a:p>
          <a:p>
            <a:pPr marL="442913" lvl="0" indent="-442913">
              <a:lnSpc>
                <a:spcPct val="100000"/>
              </a:lnSpc>
              <a:spcBef>
                <a:spcPts val="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Waste recycling;</a:t>
            </a:r>
          </a:p>
          <a:p>
            <a:pPr marL="442913" lvl="0" indent="-442913">
              <a:lnSpc>
                <a:spcPct val="100000"/>
              </a:lnSpc>
              <a:spcBef>
                <a:spcPts val="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Forensic ecology and human ecology</a:t>
            </a:r>
            <a:r>
              <a:rPr lang="ru-RU" sz="2000" dirty="0">
                <a:latin typeface="Arial" panose="020B0604020202020204" pitchFamily="34" charset="0"/>
                <a:cs typeface="Arial" panose="020B0604020202020204" pitchFamily="34" charset="0"/>
              </a:rPr>
              <a:t>.</a:t>
            </a:r>
          </a:p>
        </p:txBody>
      </p:sp>
      <p:pic>
        <p:nvPicPr>
          <p:cNvPr id="4" name="Picture 5" descr="&amp;Mcy;&amp;TScy;&amp;Ucy;&amp;Ecy;&amp;Rcy; &amp;pcy;&amp;ocy;&amp;vcy;&amp;ocy;&amp;dcy;&amp;icy;&amp;tcy; &amp;icy;&amp;tcy;&amp;ocy;&amp;gcy;&amp;icy; 7-&amp;ocy;&amp;jcy; &amp;scy;&amp;iecy;&amp;scy;&amp;scy;&amp;icy;&amp;icy; &amp;ocy;&amp;bcy;&amp;rcy;&amp;acy;&amp;zcy;&amp;ocy;&amp;vcy;&amp;acy;&amp;tcy;&amp;iecy;&amp;lcy;&amp;softcy;&amp;ncy;&amp;ocy;&amp;jcy; &amp;pcy;&amp;rcy;&amp;ocy;&amp;gcy;&amp;rcy;&amp;acy;&amp;mcy;&amp;mcy;&amp;ycy; &amp;YUcy;&amp;Ncy;…">
            <a:extLst>
              <a:ext uri="{FF2B5EF4-FFF2-40B4-BE49-F238E27FC236}">
                <a16:creationId xmlns:a16="http://schemas.microsoft.com/office/drawing/2014/main" id="{1143FEDF-6669-44B2-908E-1D466E4382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1905" y="1285769"/>
            <a:ext cx="2104918" cy="14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EB834C34-1556-4355-AD68-F74E9FDEA0AF}"/>
              </a:ext>
            </a:extLst>
          </p:cNvPr>
          <p:cNvPicPr>
            <a:picLocks noChangeAspect="1"/>
          </p:cNvPicPr>
          <p:nvPr/>
        </p:nvPicPr>
        <p:blipFill>
          <a:blip r:embed="rId3" cstate="print"/>
          <a:stretch>
            <a:fillRect/>
          </a:stretch>
        </p:blipFill>
        <p:spPr>
          <a:xfrm>
            <a:off x="8918221" y="2848782"/>
            <a:ext cx="2550525" cy="1434670"/>
          </a:xfrm>
          <a:prstGeom prst="rect">
            <a:avLst/>
          </a:prstGeom>
        </p:spPr>
      </p:pic>
      <p:pic>
        <p:nvPicPr>
          <p:cNvPr id="6" name="Рисунок 5">
            <a:extLst>
              <a:ext uri="{FF2B5EF4-FFF2-40B4-BE49-F238E27FC236}">
                <a16:creationId xmlns:a16="http://schemas.microsoft.com/office/drawing/2014/main" id="{A51C57C4-FE25-42B5-B12A-BC333AAD30F6}"/>
              </a:ext>
            </a:extLst>
          </p:cNvPr>
          <p:cNvPicPr>
            <a:picLocks noChangeAspect="1"/>
          </p:cNvPicPr>
          <p:nvPr/>
        </p:nvPicPr>
        <p:blipFill>
          <a:blip r:embed="rId4" cstate="print"/>
          <a:stretch>
            <a:fillRect/>
          </a:stretch>
        </p:blipFill>
        <p:spPr>
          <a:xfrm>
            <a:off x="8203977" y="4568186"/>
            <a:ext cx="3809524" cy="2142857"/>
          </a:xfrm>
          <a:prstGeom prst="rect">
            <a:avLst/>
          </a:prstGeom>
        </p:spPr>
      </p:pic>
    </p:spTree>
    <p:extLst>
      <p:ext uri="{BB962C8B-B14F-4D97-AF65-F5344CB8AC3E}">
        <p14:creationId xmlns:p14="http://schemas.microsoft.com/office/powerpoint/2010/main" val="56414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rtlCol="0">
            <a:normAutofit/>
          </a:bodyPr>
          <a:lstStyle/>
          <a:p>
            <a:pPr fontAlgn="auto">
              <a:spcAft>
                <a:spcPts val="0"/>
              </a:spcAft>
              <a:defRPr/>
            </a:pPr>
            <a:r>
              <a:rPr lang="en-US" b="1" dirty="0">
                <a:solidFill>
                  <a:srgbClr val="007434"/>
                </a:solidFill>
                <a:effectLst>
                  <a:outerShdw blurRad="38100" dist="38100" dir="2700000" algn="tl">
                    <a:srgbClr val="000000">
                      <a:alpha val="43137"/>
                    </a:srgbClr>
                  </a:outerShdw>
                </a:effectLst>
              </a:rPr>
              <a:t>Education: main programs</a:t>
            </a:r>
            <a:endParaRPr lang="ru-RU" b="1" dirty="0">
              <a:solidFill>
                <a:srgbClr val="007434"/>
              </a:solidFill>
              <a:effectLst>
                <a:outerShdw blurRad="38100" dist="38100" dir="2700000" algn="tl">
                  <a:srgbClr val="000000">
                    <a:alpha val="43137"/>
                  </a:srgbClr>
                </a:outerShdw>
              </a:effectLst>
            </a:endParaRPr>
          </a:p>
        </p:txBody>
      </p:sp>
      <p:sp>
        <p:nvSpPr>
          <p:cNvPr id="3" name="Объект 2"/>
          <p:cNvSpPr>
            <a:spLocks noGrp="1"/>
          </p:cNvSpPr>
          <p:nvPr>
            <p:ph idx="4294967295"/>
          </p:nvPr>
        </p:nvSpPr>
        <p:spPr>
          <a:xfrm>
            <a:off x="466725" y="1454150"/>
            <a:ext cx="3149600" cy="4854575"/>
          </a:xfrm>
        </p:spPr>
        <p:txBody>
          <a:bodyPr rtlCol="0">
            <a:normAutofit/>
          </a:bodyPr>
          <a:lstStyle/>
          <a:p>
            <a:pPr marL="0" indent="0" fontAlgn="auto">
              <a:spcAft>
                <a:spcPts val="0"/>
              </a:spcAft>
              <a:buFont typeface="Arial" pitchFamily="34" charset="0"/>
              <a:buNone/>
              <a:defRPr/>
            </a:pPr>
            <a:r>
              <a:rPr lang="en-US" sz="2200" b="1" dirty="0">
                <a:effectLst>
                  <a:outerShdw blurRad="38100" dist="38100" dir="2700000" algn="tl">
                    <a:srgbClr val="000000">
                      <a:alpha val="43137"/>
                    </a:srgbClr>
                  </a:outerShdw>
                </a:effectLst>
              </a:rPr>
              <a:t>Bachelor degree</a:t>
            </a:r>
          </a:p>
          <a:p>
            <a:pPr fontAlgn="auto">
              <a:spcAft>
                <a:spcPts val="0"/>
              </a:spcAft>
              <a:defRPr/>
            </a:pPr>
            <a:r>
              <a:rPr lang="en-US" sz="2200" dirty="0"/>
              <a:t>Ecology and nature management</a:t>
            </a:r>
          </a:p>
          <a:p>
            <a:pPr fontAlgn="auto">
              <a:spcAft>
                <a:spcPts val="0"/>
              </a:spcAft>
              <a:defRPr/>
            </a:pPr>
            <a:r>
              <a:rPr lang="en-US" sz="2200" dirty="0"/>
              <a:t>Energy and resources saving technologies in chemical technology, </a:t>
            </a:r>
            <a:br>
              <a:rPr lang="en-US" sz="2200" dirty="0"/>
            </a:br>
            <a:r>
              <a:rPr lang="en-US" sz="2200" dirty="0" err="1"/>
              <a:t>petrochemistry</a:t>
            </a:r>
            <a:r>
              <a:rPr lang="en-US" sz="2200" dirty="0"/>
              <a:t> and biotechnology</a:t>
            </a:r>
            <a:endParaRPr lang="ru-RU" sz="2200" dirty="0"/>
          </a:p>
        </p:txBody>
      </p:sp>
      <p:sp>
        <p:nvSpPr>
          <p:cNvPr id="5" name="Объект 2"/>
          <p:cNvSpPr txBox="1">
            <a:spLocks/>
          </p:cNvSpPr>
          <p:nvPr/>
        </p:nvSpPr>
        <p:spPr>
          <a:xfrm>
            <a:off x="3426106" y="1400175"/>
            <a:ext cx="3783013" cy="5000625"/>
          </a:xfrm>
          <a:prstGeom prst="rect">
            <a:avLst/>
          </a:prstGeom>
        </p:spPr>
        <p:txBody>
          <a:bodyPr>
            <a:normAutofit/>
          </a:bodyPr>
          <a:lstStyle/>
          <a:p>
            <a:pPr>
              <a:lnSpc>
                <a:spcPct val="80000"/>
              </a:lnSpc>
              <a:spcBef>
                <a:spcPts val="500"/>
              </a:spcBef>
              <a:buFont typeface="Arial" pitchFamily="34" charset="0"/>
              <a:buNone/>
            </a:pPr>
            <a:r>
              <a:rPr lang="en-US" sz="2000" b="1" dirty="0">
                <a:effectLst>
                  <a:outerShdw blurRad="38100" dist="38100" dir="2700000" algn="tl">
                    <a:srgbClr val="C0C0C0"/>
                  </a:outerShdw>
                </a:effectLst>
                <a:latin typeface="Calibri" pitchFamily="34" charset="0"/>
              </a:rPr>
              <a:t>Master degree</a:t>
            </a:r>
          </a:p>
          <a:p>
            <a:pPr>
              <a:lnSpc>
                <a:spcPct val="80000"/>
              </a:lnSpc>
              <a:spcBef>
                <a:spcPts val="500"/>
              </a:spcBef>
              <a:buFont typeface="Arial" pitchFamily="34" charset="0"/>
              <a:buChar char="•"/>
            </a:pPr>
            <a:r>
              <a:rPr lang="en-US" sz="2000" dirty="0">
                <a:latin typeface="Calibri" pitchFamily="34" charset="0"/>
              </a:rPr>
              <a:t>Rational nature management</a:t>
            </a:r>
            <a:endParaRPr lang="ru-RU" sz="2000" dirty="0">
              <a:latin typeface="Calibri" pitchFamily="34" charset="0"/>
            </a:endParaRPr>
          </a:p>
          <a:p>
            <a:pPr>
              <a:lnSpc>
                <a:spcPct val="80000"/>
              </a:lnSpc>
              <a:spcBef>
                <a:spcPts val="500"/>
              </a:spcBef>
              <a:buFont typeface="Arial" pitchFamily="34" charset="0"/>
              <a:buChar char="•"/>
            </a:pPr>
            <a:r>
              <a:rPr lang="en-US" sz="2000" dirty="0">
                <a:latin typeface="Calibri" pitchFamily="34" charset="0"/>
              </a:rPr>
              <a:t>Expertise of environmental safety of nature management</a:t>
            </a:r>
          </a:p>
          <a:p>
            <a:pPr>
              <a:lnSpc>
                <a:spcPct val="80000"/>
              </a:lnSpc>
              <a:spcBef>
                <a:spcPts val="500"/>
              </a:spcBef>
              <a:buFont typeface="Arial" pitchFamily="34" charset="0"/>
              <a:buChar char="•"/>
            </a:pPr>
            <a:r>
              <a:rPr lang="en-US" sz="2000" dirty="0">
                <a:latin typeface="Calibri" pitchFamily="34" charset="0"/>
              </a:rPr>
              <a:t>Waste recycling</a:t>
            </a:r>
          </a:p>
          <a:p>
            <a:pPr>
              <a:lnSpc>
                <a:spcPct val="80000"/>
              </a:lnSpc>
              <a:spcBef>
                <a:spcPts val="500"/>
              </a:spcBef>
              <a:buFont typeface="Arial" pitchFamily="34" charset="0"/>
              <a:buChar char="•"/>
            </a:pPr>
            <a:r>
              <a:rPr lang="en-US" sz="2000" dirty="0">
                <a:latin typeface="Calibri" pitchFamily="34" charset="0"/>
              </a:rPr>
              <a:t>Sustainable development and use of natural resources (coop. </a:t>
            </a:r>
            <a:r>
              <a:rPr lang="ru-RU" sz="2000" dirty="0">
                <a:latin typeface="Calibri" pitchFamily="34" charset="0"/>
              </a:rPr>
              <a:t> </a:t>
            </a:r>
            <a:r>
              <a:rPr lang="en-US" sz="2000" dirty="0">
                <a:latin typeface="Calibri" pitchFamily="34" charset="0"/>
              </a:rPr>
              <a:t>with </a:t>
            </a:r>
            <a:r>
              <a:rPr lang="en-US" sz="2000" dirty="0" err="1">
                <a:latin typeface="Calibri" pitchFamily="34" charset="0"/>
              </a:rPr>
              <a:t>Uni</a:t>
            </a:r>
            <a:r>
              <a:rPr lang="en-US" sz="2000" dirty="0">
                <a:latin typeface="Calibri" pitchFamily="34" charset="0"/>
              </a:rPr>
              <a:t> Palermo)</a:t>
            </a:r>
          </a:p>
          <a:p>
            <a:pPr>
              <a:lnSpc>
                <a:spcPct val="80000"/>
              </a:lnSpc>
              <a:spcBef>
                <a:spcPts val="500"/>
              </a:spcBef>
              <a:buFont typeface="Arial" pitchFamily="34" charset="0"/>
              <a:buChar char="•"/>
            </a:pPr>
            <a:r>
              <a:rPr lang="en-US" sz="2000" dirty="0">
                <a:latin typeface="Calibri" pitchFamily="34" charset="0"/>
              </a:rPr>
              <a:t>Marine Environment (coop. with </a:t>
            </a:r>
            <a:r>
              <a:rPr lang="en-US" sz="2000" dirty="0" err="1">
                <a:latin typeface="Calibri" pitchFamily="34" charset="0"/>
              </a:rPr>
              <a:t>Uni</a:t>
            </a:r>
            <a:r>
              <a:rPr lang="en-US" sz="2000" dirty="0">
                <a:latin typeface="Calibri" pitchFamily="34" charset="0"/>
              </a:rPr>
              <a:t> </a:t>
            </a:r>
            <a:r>
              <a:rPr lang="en-US" sz="2000" dirty="0" err="1">
                <a:latin typeface="Calibri" pitchFamily="34" charset="0"/>
              </a:rPr>
              <a:t>Tuscia</a:t>
            </a:r>
            <a:r>
              <a:rPr lang="en-US" sz="2000" dirty="0">
                <a:latin typeface="Calibri" pitchFamily="34" charset="0"/>
              </a:rPr>
              <a:t>)</a:t>
            </a:r>
          </a:p>
          <a:p>
            <a:pPr>
              <a:lnSpc>
                <a:spcPct val="80000"/>
              </a:lnSpc>
              <a:spcBef>
                <a:spcPts val="500"/>
              </a:spcBef>
              <a:buFont typeface="Arial" pitchFamily="34" charset="0"/>
              <a:buChar char="•"/>
            </a:pPr>
            <a:r>
              <a:rPr lang="en-US" sz="2000" dirty="0">
                <a:latin typeface="Calibri" pitchFamily="34" charset="0"/>
              </a:rPr>
              <a:t>Nature management (USCO)</a:t>
            </a:r>
            <a:endParaRPr lang="ru-RU" sz="2000" dirty="0">
              <a:latin typeface="Calibri" pitchFamily="34" charset="0"/>
            </a:endParaRPr>
          </a:p>
          <a:p>
            <a:pPr>
              <a:lnSpc>
                <a:spcPct val="80000"/>
              </a:lnSpc>
              <a:spcBef>
                <a:spcPts val="500"/>
              </a:spcBef>
              <a:buFont typeface="Arial" pitchFamily="34" charset="0"/>
              <a:buChar char="•"/>
            </a:pPr>
            <a:r>
              <a:rPr lang="en-US" sz="2000" b="1" dirty="0">
                <a:latin typeface="Calibri" pitchFamily="34" charset="0"/>
              </a:rPr>
              <a:t>Economics of natural resources management</a:t>
            </a:r>
            <a:endParaRPr lang="ru-RU" sz="2000" b="1" dirty="0">
              <a:latin typeface="Calibri" pitchFamily="34" charset="0"/>
            </a:endParaRPr>
          </a:p>
          <a:p>
            <a:pPr>
              <a:lnSpc>
                <a:spcPct val="80000"/>
              </a:lnSpc>
              <a:spcBef>
                <a:spcPts val="500"/>
              </a:spcBef>
              <a:buFont typeface="Arial" pitchFamily="34" charset="0"/>
              <a:buChar char="•"/>
            </a:pPr>
            <a:r>
              <a:rPr lang="en-US" sz="2000" dirty="0">
                <a:latin typeface="Calibri" pitchFamily="34" charset="0"/>
              </a:rPr>
              <a:t>Urban ecology</a:t>
            </a:r>
          </a:p>
          <a:p>
            <a:pPr>
              <a:lnSpc>
                <a:spcPct val="80000"/>
              </a:lnSpc>
              <a:spcBef>
                <a:spcPts val="500"/>
              </a:spcBef>
              <a:buFont typeface="Arial" pitchFamily="34" charset="0"/>
              <a:buChar char="•"/>
            </a:pPr>
            <a:r>
              <a:rPr lang="en-US" sz="2000" dirty="0">
                <a:latin typeface="Calibri" pitchFamily="34" charset="0"/>
              </a:rPr>
              <a:t>HSE-management</a:t>
            </a:r>
          </a:p>
          <a:p>
            <a:pPr>
              <a:lnSpc>
                <a:spcPct val="80000"/>
              </a:lnSpc>
              <a:spcBef>
                <a:spcPts val="500"/>
              </a:spcBef>
              <a:buFont typeface="Arial" pitchFamily="34" charset="0"/>
              <a:buChar char="•"/>
            </a:pPr>
            <a:r>
              <a:rPr lang="en-US" sz="2000" dirty="0">
                <a:latin typeface="Calibri" pitchFamily="34" charset="0"/>
              </a:rPr>
              <a:t>Integrated waste management</a:t>
            </a:r>
          </a:p>
        </p:txBody>
      </p:sp>
      <p:sp>
        <p:nvSpPr>
          <p:cNvPr id="6" name="Объект 2"/>
          <p:cNvSpPr txBox="1">
            <a:spLocks/>
          </p:cNvSpPr>
          <p:nvPr/>
        </p:nvSpPr>
        <p:spPr>
          <a:xfrm>
            <a:off x="7180342" y="1417638"/>
            <a:ext cx="3873481" cy="4351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200" b="1" dirty="0">
                <a:effectLst>
                  <a:outerShdw blurRad="38100" dist="38100" dir="2700000" algn="tl">
                    <a:srgbClr val="000000">
                      <a:alpha val="43137"/>
                    </a:srgbClr>
                  </a:outerShdw>
                </a:effectLst>
              </a:rPr>
              <a:t>PhD programs</a:t>
            </a:r>
          </a:p>
          <a:p>
            <a:pPr fontAlgn="auto">
              <a:spcAft>
                <a:spcPts val="0"/>
              </a:spcAft>
              <a:defRPr/>
            </a:pPr>
            <a:r>
              <a:rPr lang="en-US" sz="2200" dirty="0"/>
              <a:t>Ecology</a:t>
            </a:r>
          </a:p>
          <a:p>
            <a:pPr fontAlgn="auto">
              <a:spcAft>
                <a:spcPts val="0"/>
              </a:spcAft>
              <a:defRPr/>
            </a:pPr>
            <a:r>
              <a:rPr lang="en-US" sz="2200" dirty="0" err="1"/>
              <a:t>Geoecology</a:t>
            </a:r>
            <a:endParaRPr lang="en-US" sz="2200" dirty="0"/>
          </a:p>
          <a:p>
            <a:pPr fontAlgn="auto">
              <a:spcAft>
                <a:spcPts val="0"/>
              </a:spcAft>
              <a:defRPr/>
            </a:pPr>
            <a:r>
              <a:rPr lang="en-US" sz="2200" dirty="0">
                <a:solidFill>
                  <a:srgbClr val="FF0000"/>
                </a:solidFill>
                <a:effectLst>
                  <a:outerShdw blurRad="38100" dist="38100" dir="2700000" algn="tl">
                    <a:srgbClr val="000000">
                      <a:alpha val="43137"/>
                    </a:srgbClr>
                  </a:outerShdw>
                </a:effectLst>
              </a:rPr>
              <a:t>Modern environmental studies – in cooperation with: </a:t>
            </a:r>
          </a:p>
          <a:p>
            <a:pPr lvl="1" fontAlgn="auto">
              <a:spcAft>
                <a:spcPts val="0"/>
              </a:spcAft>
              <a:defRPr/>
            </a:pPr>
            <a:r>
              <a:rPr lang="en-US" sz="2200" b="1" dirty="0" err="1">
                <a:solidFill>
                  <a:srgbClr val="C00000"/>
                </a:solidFill>
                <a:effectLst>
                  <a:outerShdw blurRad="38100" dist="38100" dir="2700000" algn="tl">
                    <a:srgbClr val="000000">
                      <a:alpha val="43137"/>
                    </a:srgbClr>
                  </a:outerShdw>
                </a:effectLst>
              </a:rPr>
              <a:t>Vytautas</a:t>
            </a:r>
            <a:r>
              <a:rPr lang="en-US" sz="2200" b="1" dirty="0">
                <a:solidFill>
                  <a:srgbClr val="C00000"/>
                </a:solidFill>
                <a:effectLst>
                  <a:outerShdw blurRad="38100" dist="38100" dir="2700000" algn="tl">
                    <a:srgbClr val="000000">
                      <a:alpha val="43137"/>
                    </a:srgbClr>
                  </a:outerShdw>
                </a:effectLst>
              </a:rPr>
              <a:t> Magnus University, Lithuania</a:t>
            </a:r>
          </a:p>
          <a:p>
            <a:pPr lvl="1" fontAlgn="auto">
              <a:spcAft>
                <a:spcPts val="0"/>
              </a:spcAft>
              <a:defRPr/>
            </a:pPr>
            <a:r>
              <a:rPr lang="en-US" sz="2200" dirty="0">
                <a:effectLst>
                  <a:outerShdw blurRad="38100" dist="38100" dir="2700000" algn="tl">
                    <a:srgbClr val="000000">
                      <a:alpha val="43137"/>
                    </a:srgbClr>
                  </a:outerShdw>
                </a:effectLst>
              </a:rPr>
              <a:t>Belarusian Sate University, International State Ecological Institute</a:t>
            </a:r>
            <a:endParaRPr lang="ru-RU" sz="2200"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309562" y="187601"/>
            <a:ext cx="11572875" cy="877888"/>
          </a:xfrm>
        </p:spPr>
        <p:txBody>
          <a:bodyPr>
            <a:noAutofit/>
          </a:bodyPr>
          <a:lstStyle/>
          <a:p>
            <a:r>
              <a:rPr lang="en-US" sz="3200" b="1" dirty="0">
                <a:solidFill>
                  <a:srgbClr val="005828"/>
                </a:solidFill>
                <a:effectLst>
                  <a:outerShdw blurRad="38100" dist="38100" dir="2700000" algn="tl">
                    <a:srgbClr val="000000">
                      <a:alpha val="43137"/>
                    </a:srgbClr>
                  </a:outerShdw>
                </a:effectLst>
                <a:latin typeface="+mn-lt"/>
              </a:rPr>
              <a:t>PhD program </a:t>
            </a:r>
            <a:br>
              <a:rPr lang="en-US" sz="3200" b="1" dirty="0">
                <a:solidFill>
                  <a:srgbClr val="005828"/>
                </a:solidFill>
                <a:effectLst>
                  <a:outerShdw blurRad="38100" dist="38100" dir="2700000" algn="tl">
                    <a:srgbClr val="000000">
                      <a:alpha val="43137"/>
                    </a:srgbClr>
                  </a:outerShdw>
                </a:effectLst>
                <a:latin typeface="+mn-lt"/>
              </a:rPr>
            </a:br>
            <a:r>
              <a:rPr lang="en-US" sz="3200" b="1" dirty="0">
                <a:solidFill>
                  <a:srgbClr val="005828"/>
                </a:solidFill>
                <a:effectLst>
                  <a:outerShdw blurRad="38100" dist="38100" dir="2700000" algn="tl">
                    <a:srgbClr val="000000">
                      <a:alpha val="43137"/>
                    </a:srgbClr>
                  </a:outerShdw>
                </a:effectLst>
                <a:latin typeface="+mn-lt"/>
              </a:rPr>
              <a:t>“</a:t>
            </a:r>
            <a:r>
              <a:rPr lang="en-US" sz="3200" b="1" dirty="0">
                <a:solidFill>
                  <a:srgbClr val="FF0000"/>
                </a:solidFill>
                <a:effectLst>
                  <a:outerShdw blurRad="38100" dist="38100" dir="2700000" algn="tl">
                    <a:srgbClr val="000000">
                      <a:alpha val="43137"/>
                    </a:srgbClr>
                  </a:outerShdw>
                </a:effectLst>
              </a:rPr>
              <a:t>Modern environmental studies</a:t>
            </a:r>
            <a:r>
              <a:rPr lang="en-US" sz="3200" b="1" dirty="0">
                <a:solidFill>
                  <a:srgbClr val="005828"/>
                </a:solidFill>
                <a:effectLst>
                  <a:outerShdw blurRad="38100" dist="38100" dir="2700000" algn="tl">
                    <a:srgbClr val="000000">
                      <a:alpha val="43137"/>
                    </a:srgbClr>
                  </a:outerShdw>
                </a:effectLst>
                <a:latin typeface="+mn-lt"/>
              </a:rPr>
              <a:t>”</a:t>
            </a:r>
            <a:endParaRPr lang="ru-RU" sz="3200" dirty="0">
              <a:solidFill>
                <a:srgbClr val="005828"/>
              </a:solidFill>
              <a:effectLst>
                <a:outerShdw blurRad="38100" dist="38100" dir="2700000" algn="tl">
                  <a:srgbClr val="000000">
                    <a:alpha val="43137"/>
                  </a:srgbClr>
                </a:outerShdw>
              </a:effectLst>
              <a:latin typeface="+mn-lt"/>
            </a:endParaRPr>
          </a:p>
        </p:txBody>
      </p:sp>
      <p:sp>
        <p:nvSpPr>
          <p:cNvPr id="11" name="Содержимое 10"/>
          <p:cNvSpPr>
            <a:spLocks noGrp="1"/>
          </p:cNvSpPr>
          <p:nvPr>
            <p:ph idx="1"/>
          </p:nvPr>
        </p:nvSpPr>
        <p:spPr>
          <a:xfrm>
            <a:off x="537258" y="1246891"/>
            <a:ext cx="10422290" cy="4297382"/>
          </a:xfrm>
        </p:spPr>
        <p:txBody>
          <a:bodyPr>
            <a:noAutofit/>
          </a:bodyPr>
          <a:lstStyle/>
          <a:p>
            <a:pPr marL="265113" indent="-265113">
              <a:lnSpc>
                <a:spcPct val="100000"/>
              </a:lnSpc>
              <a:buNone/>
            </a:pPr>
            <a:r>
              <a:rPr lang="en-US" sz="2000" b="1" dirty="0">
                <a:effectLst>
                  <a:outerShdw blurRad="38100" dist="38100" dir="2700000" algn="tl">
                    <a:srgbClr val="000000">
                      <a:alpha val="43137"/>
                    </a:srgbClr>
                  </a:outerShdw>
                </a:effectLst>
                <a:latin typeface="Arial" panose="020B0604020202020204" pitchFamily="34" charset="0"/>
                <a:cs typeface="Arial" pitchFamily="34" charset="0"/>
              </a:rPr>
              <a:t>The aim of the educational program</a:t>
            </a:r>
            <a:r>
              <a:rPr lang="en-US" sz="2000" dirty="0">
                <a:effectLst>
                  <a:outerShdw blurRad="38100" dist="38100" dir="2700000" algn="tl">
                    <a:srgbClr val="000000">
                      <a:alpha val="43137"/>
                    </a:srgbClr>
                  </a:outerShdw>
                </a:effectLst>
                <a:latin typeface="Arial" panose="020B0604020202020204" pitchFamily="34" charset="0"/>
                <a:cs typeface="Arial" pitchFamily="34" charset="0"/>
              </a:rPr>
              <a:t> </a:t>
            </a:r>
            <a:r>
              <a:rPr lang="en-US" sz="2000" dirty="0">
                <a:latin typeface="Arial" panose="020B0604020202020204" pitchFamily="34" charset="0"/>
                <a:cs typeface="Arial" pitchFamily="34" charset="0"/>
              </a:rPr>
              <a:t>is the formation of the necessary knowledge,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skills, experience, skills for the professional activity and preparation for the protection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of scientific and qualification work for the candidate's degree; as well as the creation of training conditions for the acquisition of a high level of theoretical and professional training, knowledge of general concepts and methodological issues in the field of earth sciences, a deep understanding of the basic scientific and pedagogical problems and the ability to apply the acquired knowledge to solve research and applied problems.</a:t>
            </a:r>
          </a:p>
          <a:p>
            <a:pPr marL="265113" indent="-265113">
              <a:lnSpc>
                <a:spcPct val="100000"/>
              </a:lnSpc>
              <a:buNone/>
            </a:pP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carrier opportunities:</a:t>
            </a:r>
          </a:p>
          <a:p>
            <a:r>
              <a:rPr lang="en-US" sz="2000" dirty="0">
                <a:latin typeface="Arial" panose="020B0604020202020204" pitchFamily="34" charset="0"/>
                <a:cs typeface="Arial" panose="020B0604020202020204" pitchFamily="34" charset="0"/>
              </a:rPr>
              <a:t>Design, survey, research, production consulting, expert departments and departments, bureaus and centers, companies, institutes in the field of Earth sciences, ecology, nature management, geology.</a:t>
            </a:r>
            <a:endParaRPr lang="ru-RU"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General educational organizations, educational organizations, educational organizations of higher education.  </a:t>
            </a:r>
            <a:endParaRPr lang="ru-RU" sz="2000" dirty="0">
              <a:latin typeface="Arial" panose="020B0604020202020204" pitchFamily="34" charset="0"/>
              <a:cs typeface="Arial" panose="020B0604020202020204" pitchFamily="34" charset="0"/>
            </a:endParaRPr>
          </a:p>
          <a:p>
            <a:pPr marL="265113" indent="-265113">
              <a:lnSpc>
                <a:spcPct val="100000"/>
              </a:lnSpc>
              <a:buNone/>
            </a:pPr>
            <a:endParaRPr lang="ru-RU" sz="2000" dirty="0">
              <a:latin typeface="Arial" panose="020B0604020202020204" pitchFamily="34" charset="0"/>
              <a:cs typeface="Arial" pitchFamily="34" charset="0"/>
            </a:endParaRPr>
          </a:p>
        </p:txBody>
      </p:sp>
    </p:spTree>
    <p:extLst>
      <p:ext uri="{BB962C8B-B14F-4D97-AF65-F5344CB8AC3E}">
        <p14:creationId xmlns:p14="http://schemas.microsoft.com/office/powerpoint/2010/main" val="38225456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1527</Words>
  <Application>Microsoft Office PowerPoint</Application>
  <PresentationFormat>Широкоэкранный</PresentationFormat>
  <Paragraphs>103</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Wingdings</vt:lpstr>
      <vt:lpstr>Тема Office</vt:lpstr>
      <vt:lpstr>PEOPLES’ FRIENDSHIP UNIVERSITY OF RUSSIA ECOLOGICAL FACULTY</vt:lpstr>
      <vt:lpstr>Vytautas Magnus University</vt:lpstr>
      <vt:lpstr>Презентация PowerPoint</vt:lpstr>
      <vt:lpstr>Sustainability in RUDN: Research and training opportunities</vt:lpstr>
      <vt:lpstr>RUDN-University:  science for the sustainable development</vt:lpstr>
      <vt:lpstr>Faculty of Ecology</vt:lpstr>
      <vt:lpstr>Faculty of Ecology</vt:lpstr>
      <vt:lpstr>Education: main programs</vt:lpstr>
      <vt:lpstr>PhD program  “Modern environmental studies”</vt:lpstr>
      <vt:lpstr>PhD program  “Modern environmental studies”</vt:lpstr>
      <vt:lpstr>PhD program  “Modern environmental studies”</vt:lpstr>
      <vt:lpstr>Your opportunities in the “Modern environmental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PEOPLES’ FRIENDSHIP UNIVERSITY OF RUSSIA  ECOLOGICAL FACULTY</dc:title>
  <dc:creator>маргарита</dc:creator>
  <cp:lastModifiedBy>Редина Маргарита Михайловна</cp:lastModifiedBy>
  <cp:revision>55</cp:revision>
  <dcterms:created xsi:type="dcterms:W3CDTF">2017-03-23T01:18:16Z</dcterms:created>
  <dcterms:modified xsi:type="dcterms:W3CDTF">2020-03-10T16:44:10Z</dcterms:modified>
</cp:coreProperties>
</file>