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63" r:id="rId5"/>
    <p:sldId id="289" r:id="rId6"/>
    <p:sldId id="264" r:id="rId7"/>
    <p:sldId id="292" r:id="rId8"/>
    <p:sldId id="294" r:id="rId9"/>
    <p:sldId id="29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65" autoAdjust="0"/>
    <p:restoredTop sz="94660"/>
  </p:normalViewPr>
  <p:slideViewPr>
    <p:cSldViewPr snapToGrid="0">
      <p:cViewPr varScale="1">
        <p:scale>
          <a:sx n="82" d="100"/>
          <a:sy n="82"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25102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221339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312903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36412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157367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FDF1894-D0C6-48D7-AFAC-854763FDA188}" type="datetimeFigureOut">
              <a:rPr lang="ru-RU" smtClean="0"/>
              <a:pPr/>
              <a:t>6.3.20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29708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F1894-D0C6-48D7-AFAC-854763FDA188}" type="datetimeFigureOut">
              <a:rPr lang="ru-RU" smtClean="0"/>
              <a:pPr/>
              <a:t>6.3.20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58911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FDF1894-D0C6-48D7-AFAC-854763FDA188}" type="datetimeFigureOut">
              <a:rPr lang="ru-RU" smtClean="0"/>
              <a:pPr/>
              <a:t>6.3.20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27259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DF1894-D0C6-48D7-AFAC-854763FDA188}" type="datetimeFigureOut">
              <a:rPr lang="ru-RU" smtClean="0"/>
              <a:pPr/>
              <a:t>6.3.20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148494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DF1894-D0C6-48D7-AFAC-854763FDA188}" type="datetimeFigureOut">
              <a:rPr lang="ru-RU" smtClean="0"/>
              <a:pPr/>
              <a:t>6.3.20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118716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DF1894-D0C6-48D7-AFAC-854763FDA188}" type="datetimeFigureOut">
              <a:rPr lang="ru-RU" smtClean="0"/>
              <a:pPr/>
              <a:t>6.3.20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146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1894-D0C6-48D7-AFAC-854763FDA188}" type="datetimeFigureOut">
              <a:rPr lang="ru-RU" smtClean="0"/>
              <a:pPr/>
              <a:t>6.3.20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01A51-3F2D-4898-9EB4-42515510D486}" type="slidenum">
              <a:rPr lang="ru-RU" smtClean="0"/>
              <a:pPr/>
              <a:t>‹#›</a:t>
            </a:fld>
            <a:endParaRPr lang="ru-RU"/>
          </a:p>
        </p:txBody>
      </p:sp>
    </p:spTree>
    <p:extLst>
      <p:ext uri="{BB962C8B-B14F-4D97-AF65-F5344CB8AC3E}">
        <p14:creationId xmlns="" xmlns:p14="http://schemas.microsoft.com/office/powerpoint/2010/main" val="397527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6452" y="363288"/>
            <a:ext cx="10016835" cy="805755"/>
          </a:xfrm>
        </p:spPr>
        <p:txBody>
          <a:bodyPr>
            <a:normAutofit/>
          </a:bodyPr>
          <a:lstStyle/>
          <a:p>
            <a:r>
              <a:rPr lang="en-US" sz="2400" b="1" dirty="0">
                <a:solidFill>
                  <a:srgbClr val="0070C0"/>
                </a:solidFill>
                <a:effectLst>
                  <a:outerShdw blurRad="38100" dist="38100" dir="2700000" algn="tl">
                    <a:srgbClr val="000000">
                      <a:alpha val="43137"/>
                    </a:srgbClr>
                  </a:outerShdw>
                </a:effectLst>
              </a:rPr>
              <a:t>PEOPLES’ FRIENDSHIP UNIVERSITY OF RUSSIA</a:t>
            </a:r>
            <a:br>
              <a:rPr lang="en-US" sz="2400" b="1" dirty="0">
                <a:solidFill>
                  <a:srgbClr val="0070C0"/>
                </a:solidFill>
                <a:effectLst>
                  <a:outerShdw blurRad="38100" dist="38100" dir="2700000" algn="tl">
                    <a:srgbClr val="000000">
                      <a:alpha val="43137"/>
                    </a:srgbClr>
                  </a:outerShdw>
                </a:effectLst>
              </a:rPr>
            </a:br>
            <a:r>
              <a:rPr lang="en-US" sz="2400" b="1" spc="30" dirty="0">
                <a:solidFill>
                  <a:srgbClr val="0070C0"/>
                </a:solidFill>
                <a:effectLst>
                  <a:outerShdw blurRad="38100" dist="38100" dir="2700000" algn="tl">
                    <a:srgbClr val="000000">
                      <a:alpha val="43137"/>
                    </a:srgbClr>
                  </a:outerShdw>
                </a:effectLst>
              </a:rPr>
              <a:t>ECOLOGICAL FACULTY</a:t>
            </a:r>
            <a:endParaRPr lang="ru-RU" sz="2400" spc="30" dirty="0">
              <a:solidFill>
                <a:srgbClr val="0070C0"/>
              </a:solidFill>
            </a:endParaRPr>
          </a:p>
        </p:txBody>
      </p:sp>
      <p:sp>
        <p:nvSpPr>
          <p:cNvPr id="3" name="Подзаголовок 2"/>
          <p:cNvSpPr>
            <a:spLocks noGrp="1"/>
          </p:cNvSpPr>
          <p:nvPr>
            <p:ph type="subTitle" idx="1"/>
          </p:nvPr>
        </p:nvSpPr>
        <p:spPr>
          <a:xfrm>
            <a:off x="201571" y="1446836"/>
            <a:ext cx="10861286" cy="2783132"/>
          </a:xfrm>
        </p:spPr>
        <p:txBody>
          <a:bodyPr>
            <a:normAutofit/>
          </a:bodyPr>
          <a:lstStyle/>
          <a:p>
            <a:pPr>
              <a:spcBef>
                <a:spcPts val="0"/>
              </a:spcBef>
            </a:pPr>
            <a:r>
              <a:rPr lang="en-US" sz="3200" b="1" dirty="0" smtClean="0">
                <a:solidFill>
                  <a:srgbClr val="007434"/>
                </a:solidFill>
                <a:effectLst>
                  <a:outerShdw blurRad="38100" dist="38100" dir="2700000" algn="tl">
                    <a:srgbClr val="000000">
                      <a:alpha val="43137"/>
                    </a:srgbClr>
                  </a:outerShdw>
                </a:effectLst>
              </a:rPr>
              <a:t>Faculty of Ecology</a:t>
            </a:r>
          </a:p>
          <a:p>
            <a:pPr>
              <a:spcBef>
                <a:spcPts val="0"/>
              </a:spcBef>
            </a:pPr>
            <a:r>
              <a:rPr lang="en-US" sz="3200" b="1" dirty="0" smtClean="0">
                <a:solidFill>
                  <a:srgbClr val="007434"/>
                </a:solidFill>
                <a:effectLst>
                  <a:outerShdw blurRad="38100" dist="38100" dir="2700000" algn="tl">
                    <a:srgbClr val="000000">
                      <a:alpha val="43137"/>
                    </a:srgbClr>
                  </a:outerShdw>
                </a:effectLst>
              </a:rPr>
              <a:t>Master program</a:t>
            </a:r>
          </a:p>
          <a:p>
            <a:r>
              <a:rPr lang="en-US" sz="5400" b="1" dirty="0" smtClean="0">
                <a:solidFill>
                  <a:srgbClr val="FF0000"/>
                </a:solidFill>
                <a:effectLst>
                  <a:outerShdw blurRad="38100" dist="38100" dir="2700000" algn="tl">
                    <a:srgbClr val="000000">
                      <a:alpha val="43137"/>
                    </a:srgbClr>
                  </a:outerShdw>
                </a:effectLst>
              </a:rPr>
              <a:t>Economics </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of natural resources management</a:t>
            </a:r>
          </a:p>
          <a:p>
            <a:pPr algn="r"/>
            <a:endParaRPr lang="en-US" sz="4800" b="1" dirty="0">
              <a:solidFill>
                <a:srgbClr val="007434"/>
              </a:solidFill>
              <a:effectLst>
                <a:outerShdw blurRad="38100" dist="38100" dir="2700000" algn="tl">
                  <a:srgbClr val="000000">
                    <a:alpha val="43137"/>
                  </a:srgbClr>
                </a:outerShdw>
              </a:effectLst>
            </a:endParaRPr>
          </a:p>
          <a:p>
            <a:pPr algn="r"/>
            <a:endParaRPr lang="en-US" sz="4800" b="1" dirty="0">
              <a:solidFill>
                <a:srgbClr val="007434"/>
              </a:solidFill>
              <a:effectLst>
                <a:outerShdw blurRad="38100" dist="38100" dir="2700000" algn="tl">
                  <a:srgbClr val="000000">
                    <a:alpha val="43137"/>
                  </a:srgbClr>
                </a:outerShdw>
              </a:effectLst>
            </a:endParaRPr>
          </a:p>
        </p:txBody>
      </p:sp>
      <p:pic>
        <p:nvPicPr>
          <p:cNvPr id="4" name="Рисунок 3"/>
          <p:cNvPicPr/>
          <p:nvPr/>
        </p:nvPicPr>
        <p:blipFill>
          <a:blip r:embed="rId2" cstate="print"/>
          <a:stretch>
            <a:fillRect/>
          </a:stretch>
        </p:blipFill>
        <p:spPr>
          <a:xfrm>
            <a:off x="0" y="3990109"/>
            <a:ext cx="3241963" cy="2867891"/>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s://pro2-bar-s3-cdn-cf6.myportfolio.com/35c8a9711c47a654e5ccc50b5fdb5936/a2ba8c9b5cdff55de9595174fb8742a0aeb633922f439d2f047a5c45327d414d132aefb68b4554c7_car_202x158.jpg?h=cbe572532854763c7b38c9a6145125a8&amp;url=aHR0cHM6Ly9taXItczMtY2RuLWNmLmJlaGFuY2UubmV0L3Byb2plY3RzL29yaWdpbmFsL2FlNDRhNDQ5MDQzMjA1LlkzSnZjQ3czTmpJc05UazJMRFF4TERBLmpwZw==">
            <a:extLst>
              <a:ext uri="{FF2B5EF4-FFF2-40B4-BE49-F238E27FC236}">
                <a16:creationId xmlns="" xmlns:a16="http://schemas.microsoft.com/office/drawing/2014/main" id="{9FD24F05-2B78-4A0C-9824-16A1417BC367}"/>
              </a:ext>
            </a:extLst>
          </p:cNvPr>
          <p:cNvPicPr/>
          <p:nvPr/>
        </p:nvPicPr>
        <p:blipFill rotWithShape="1">
          <a:blip r:embed="rId3" cstate="print">
            <a:extLst>
              <a:ext uri="{28A0092B-C50C-407E-A947-70E740481C1C}">
                <a14:useLocalDpi xmlns="" xmlns:a14="http://schemas.microsoft.com/office/drawing/2010/main" val="0"/>
              </a:ext>
            </a:extLst>
          </a:blip>
          <a:srcRect l="6211" t="29509" r="55045" b="34041"/>
          <a:stretch/>
        </p:blipFill>
        <p:spPr bwMode="auto">
          <a:xfrm>
            <a:off x="574879" y="270165"/>
            <a:ext cx="1420176" cy="10183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397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a:bodyPr>
          <a:lstStyle/>
          <a:p>
            <a:r>
              <a:rPr lang="en-US" sz="3200" b="1">
                <a:solidFill>
                  <a:srgbClr val="007434"/>
                </a:solidFill>
                <a:effectLst>
                  <a:outerShdw blurRad="38100" dist="38100" dir="2700000" algn="tl">
                    <a:srgbClr val="C0C0C0"/>
                  </a:outerShdw>
                </a:effectLst>
                <a:latin typeface="Arial" pitchFamily="34" charset="0"/>
              </a:rPr>
              <a:t>Sustainability in RUDN:</a:t>
            </a:r>
            <a:br>
              <a:rPr lang="en-US" sz="3200" b="1">
                <a:solidFill>
                  <a:srgbClr val="007434"/>
                </a:solidFill>
                <a:effectLst>
                  <a:outerShdw blurRad="38100" dist="38100" dir="2700000" algn="tl">
                    <a:srgbClr val="C0C0C0"/>
                  </a:outerShdw>
                </a:effectLst>
                <a:latin typeface="Arial" pitchFamily="34" charset="0"/>
              </a:rPr>
            </a:br>
            <a:r>
              <a:rPr lang="en-US" sz="3200" b="1">
                <a:solidFill>
                  <a:srgbClr val="007434"/>
                </a:solidFill>
                <a:effectLst>
                  <a:outerShdw blurRad="38100" dist="38100" dir="2700000" algn="tl">
                    <a:srgbClr val="C0C0C0"/>
                  </a:outerShdw>
                </a:effectLst>
                <a:latin typeface="Arial" pitchFamily="34" charset="0"/>
              </a:rPr>
              <a:t>Research and training</a:t>
            </a:r>
            <a:endParaRPr lang="ru-RU" sz="3200" b="1">
              <a:solidFill>
                <a:srgbClr val="007434"/>
              </a:solidFill>
              <a:effectLst>
                <a:outerShdw blurRad="38100" dist="38100" dir="2700000" algn="tl">
                  <a:srgbClr val="C0C0C0"/>
                </a:outerShdw>
              </a:effectLst>
              <a:latin typeface="Arial" pitchFamily="34" charset="0"/>
            </a:endParaRPr>
          </a:p>
        </p:txBody>
      </p:sp>
      <p:sp>
        <p:nvSpPr>
          <p:cNvPr id="3" name="Объект 2"/>
          <p:cNvSpPr>
            <a:spLocks noGrp="1"/>
          </p:cNvSpPr>
          <p:nvPr>
            <p:ph idx="4294967295"/>
          </p:nvPr>
        </p:nvSpPr>
        <p:spPr>
          <a:xfrm>
            <a:off x="477838" y="1825625"/>
            <a:ext cx="10307637" cy="4351338"/>
          </a:xfrm>
        </p:spPr>
        <p:txBody>
          <a:bodyPr>
            <a:normAutofit lnSpcReduction="10000"/>
          </a:bodyPr>
          <a:lstStyle/>
          <a:p>
            <a:pPr>
              <a:lnSpc>
                <a:spcPct val="80000"/>
              </a:lnSpc>
            </a:pPr>
            <a:r>
              <a:rPr lang="en-US" dirty="0" smtClean="0"/>
              <a:t>28 </a:t>
            </a:r>
            <a:r>
              <a:rPr lang="en-US" dirty="0"/>
              <a:t>years experience in training</a:t>
            </a:r>
            <a:r>
              <a:rPr lang="ru-RU" dirty="0"/>
              <a:t> </a:t>
            </a:r>
            <a:r>
              <a:rPr lang="en-US" dirty="0"/>
              <a:t>of environmental specialists - one of the first ecological faculties in Russia</a:t>
            </a:r>
          </a:p>
          <a:p>
            <a:pPr>
              <a:lnSpc>
                <a:spcPct val="80000"/>
              </a:lnSpc>
            </a:pPr>
            <a:r>
              <a:rPr lang="en-US" dirty="0"/>
              <a:t>practice-oriented master and bachelor programs</a:t>
            </a:r>
          </a:p>
          <a:p>
            <a:pPr>
              <a:lnSpc>
                <a:spcPct val="80000"/>
              </a:lnSpc>
            </a:pPr>
            <a:r>
              <a:rPr lang="en-US" dirty="0"/>
              <a:t>100% defense of graduate works presented in foreign languages - evidence of the quality of language training</a:t>
            </a:r>
          </a:p>
          <a:p>
            <a:pPr>
              <a:lnSpc>
                <a:spcPct val="80000"/>
              </a:lnSpc>
            </a:pPr>
            <a:r>
              <a:rPr lang="en-US" dirty="0"/>
              <a:t>Over 90% of Russian and foreign graduates of the faculty are employed</a:t>
            </a:r>
          </a:p>
          <a:p>
            <a:pPr>
              <a:lnSpc>
                <a:spcPct val="80000"/>
              </a:lnSpc>
            </a:pPr>
            <a:r>
              <a:rPr lang="en-US" dirty="0"/>
              <a:t>Over  50 scholarships, diplomas, certificates for scientific research were won in 2019 by our </a:t>
            </a:r>
            <a:r>
              <a:rPr lang="en-US" dirty="0" smtClean="0"/>
              <a:t>students</a:t>
            </a:r>
          </a:p>
          <a:p>
            <a:pPr>
              <a:lnSpc>
                <a:spcPct val="80000"/>
              </a:lnSpc>
            </a:pPr>
            <a:r>
              <a:rPr lang="en-US" dirty="0" smtClean="0"/>
              <a:t>Since 2017:  RUDN - one of the first Russian Universities presented the Environmental policy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365125"/>
            <a:ext cx="8032750" cy="860425"/>
          </a:xfrm>
        </p:spPr>
        <p:txBody>
          <a:bodyPr rtlCol="0">
            <a:normAutofit/>
          </a:bodyPr>
          <a:lstStyle/>
          <a:p>
            <a:pPr fontAlgn="auto">
              <a:spcAft>
                <a:spcPts val="0"/>
              </a:spcAft>
              <a:defRPr/>
            </a:pP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RUDN-University: </a:t>
            </a:r>
            <a:b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 for the sustainable development</a:t>
            </a:r>
            <a:endParaRPr lang="ru-RU" sz="2800" b="1" dirty="0">
              <a:effectLst>
                <a:outerShdw blurRad="38100" dist="38100" dir="2700000" algn="tl">
                  <a:srgbClr val="000000">
                    <a:alpha val="43137"/>
                  </a:srgbClr>
                </a:outerShdw>
              </a:effectLst>
            </a:endParaRPr>
          </a:p>
        </p:txBody>
      </p:sp>
      <p:sp>
        <p:nvSpPr>
          <p:cNvPr id="26627" name="Объект 2"/>
          <p:cNvSpPr>
            <a:spLocks noGrp="1"/>
          </p:cNvSpPr>
          <p:nvPr>
            <p:ph idx="4294967295"/>
          </p:nvPr>
        </p:nvSpPr>
        <p:spPr>
          <a:xfrm>
            <a:off x="388938" y="1225550"/>
            <a:ext cx="4649787" cy="5267325"/>
          </a:xfrm>
        </p:spPr>
        <p:txBody>
          <a:bodyPr/>
          <a:lstStyle/>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Stability of the natural systems</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Environmental safety in oil and gas sector</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HSE-management</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Monitoring and modeling of the behavior of super toxic compounds in the environment</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Conservation of the biodiversity</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err="1">
                <a:latin typeface="Arial" pitchFamily="34" charset="0"/>
                <a:cs typeface="Arial" pitchFamily="34" charset="0"/>
              </a:rPr>
              <a:t>Biocommunication</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Climate preservation</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Environmental biotechnology</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Waste management and recycling</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endParaRPr lang="ru-RU" sz="2000" dirty="0">
              <a:latin typeface="Arial" pitchFamily="34" charset="0"/>
              <a:cs typeface="Arial" pitchFamily="34" charset="0"/>
            </a:endParaRPr>
          </a:p>
        </p:txBody>
      </p:sp>
      <p:sp>
        <p:nvSpPr>
          <p:cNvPr id="26628" name="Прямоугольник 3"/>
          <p:cNvSpPr>
            <a:spLocks noChangeArrowheads="1"/>
          </p:cNvSpPr>
          <p:nvPr/>
        </p:nvSpPr>
        <p:spPr bwMode="auto">
          <a:xfrm>
            <a:off x="5487988" y="1225550"/>
            <a:ext cx="4511675" cy="4478338"/>
          </a:xfrm>
          <a:prstGeom prst="rect">
            <a:avLst/>
          </a:prstGeom>
          <a:noFill/>
          <a:ln w="9525">
            <a:noFill/>
            <a:miter lim="800000"/>
            <a:headEnd/>
            <a:tailEnd/>
          </a:ln>
        </p:spPr>
        <p:txBody>
          <a:bodyPr>
            <a:spAutoFit/>
          </a:bodyPr>
          <a:lstStyle/>
          <a:p>
            <a:pPr marL="263525" indent="-263525">
              <a:spcAft>
                <a:spcPts val="600"/>
              </a:spcAft>
              <a:buFont typeface="Wingdings" pitchFamily="2" charset="2"/>
              <a:buChar char="ü"/>
            </a:pPr>
            <a:r>
              <a:rPr lang="en-US" sz="2000">
                <a:cs typeface="Arial" pitchFamily="34" charset="0"/>
              </a:rPr>
              <a:t>Forensic ecology </a:t>
            </a:r>
          </a:p>
          <a:p>
            <a:pPr marL="263525" indent="-263525">
              <a:spcAft>
                <a:spcPts val="600"/>
              </a:spcAft>
              <a:buFont typeface="Wingdings" pitchFamily="2" charset="2"/>
              <a:buChar char="ü"/>
            </a:pPr>
            <a:r>
              <a:rPr lang="en-US" sz="2000">
                <a:cs typeface="Arial" pitchFamily="34" charset="0"/>
              </a:rPr>
              <a:t>Human ecology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Sustainable cities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Sustainable agroecosystems</a:t>
            </a:r>
            <a:endParaRPr lang="ru-RU" sz="2000">
              <a:cs typeface="Arial" pitchFamily="34" charset="0"/>
            </a:endParaRPr>
          </a:p>
          <a:p>
            <a:pPr marL="263525" indent="-263525">
              <a:spcAft>
                <a:spcPts val="600"/>
              </a:spcAft>
              <a:buFont typeface="Wingdings" pitchFamily="2" charset="2"/>
              <a:buChar char="ü"/>
            </a:pPr>
            <a:r>
              <a:rPr lang="en-US" sz="2000">
                <a:cs typeface="Arial" pitchFamily="34" charset="0"/>
              </a:rPr>
              <a:t>Food security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Environmental geochemistry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Protection of water resources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Ecological and economic </a:t>
            </a:r>
            <a:br>
              <a:rPr lang="en-US" sz="2000">
                <a:cs typeface="Arial" pitchFamily="34" charset="0"/>
              </a:rPr>
            </a:br>
            <a:r>
              <a:rPr lang="en-US" sz="2000">
                <a:cs typeface="Arial" pitchFamily="34" charset="0"/>
              </a:rPr>
              <a:t>assessments of enterprises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Environmental management</a:t>
            </a:r>
            <a:r>
              <a:rPr lang="ru-RU" sz="2000">
                <a:cs typeface="Arial" pitchFamily="34" charset="0"/>
              </a:rPr>
              <a:t>;</a:t>
            </a:r>
          </a:p>
          <a:p>
            <a:pPr marL="263525" indent="-263525">
              <a:spcAft>
                <a:spcPts val="600"/>
              </a:spcAft>
              <a:buFont typeface="Wingdings" pitchFamily="2" charset="2"/>
              <a:buChar char="ü"/>
            </a:pPr>
            <a:r>
              <a:rPr lang="fr-FR" sz="2000">
                <a:cs typeface="Arial" pitchFamily="34" charset="0"/>
              </a:rPr>
              <a:t>Innovative technologies for the environmental education</a:t>
            </a:r>
            <a:endParaRPr lang="ru-RU" sz="20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0"/>
            <a:ext cx="10515600" cy="856527"/>
          </a:xfrm>
        </p:spPr>
        <p:txBody>
          <a:bodyPr rtlCol="0">
            <a:normAutofit/>
          </a:bodyPr>
          <a:lstStyle/>
          <a:p>
            <a:pPr fontAlgn="auto">
              <a:spcAft>
                <a:spcPts val="0"/>
              </a:spcAft>
              <a:defRPr/>
            </a:pPr>
            <a:r>
              <a:rPr lang="en-US" b="1" dirty="0" smtClean="0">
                <a:solidFill>
                  <a:srgbClr val="007434"/>
                </a:solidFill>
                <a:effectLst>
                  <a:outerShdw blurRad="38100" dist="38100" dir="2700000" algn="tl">
                    <a:srgbClr val="000000">
                      <a:alpha val="43137"/>
                    </a:srgbClr>
                  </a:outerShdw>
                </a:effectLst>
              </a:rPr>
              <a:t>Faculty of Ecology</a:t>
            </a:r>
            <a:endParaRPr lang="ru-RU" b="1" dirty="0">
              <a:solidFill>
                <a:srgbClr val="007434"/>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254463" y="787077"/>
            <a:ext cx="10718336" cy="5908877"/>
          </a:xfrm>
        </p:spPr>
        <p:txBody>
          <a:bodyPr rtlCol="0">
            <a:noAutofit/>
          </a:bodyPr>
          <a:lstStyle/>
          <a:p>
            <a:pPr fontAlgn="auto">
              <a:lnSpc>
                <a:spcPct val="100000"/>
              </a:lnSpc>
              <a:spcBef>
                <a:spcPts val="1200"/>
              </a:spcBef>
              <a:spcAft>
                <a:spcPts val="0"/>
              </a:spcAft>
              <a:defRPr/>
            </a:pPr>
            <a:r>
              <a:rPr lang="en-US" sz="2000" b="1" i="1" dirty="0">
                <a:solidFill>
                  <a:srgbClr val="007434"/>
                </a:solidFill>
                <a:latin typeface="Arial" pitchFamily="34" charset="0"/>
                <a:cs typeface="Arial" pitchFamily="34" charset="0"/>
              </a:rPr>
              <a:t>Green faculty -  green university</a:t>
            </a:r>
            <a:r>
              <a:rPr lang="en-US" sz="2000" dirty="0">
                <a:latin typeface="Arial" pitchFamily="34" charset="0"/>
                <a:cs typeface="Arial" pitchFamily="34" charset="0"/>
              </a:rPr>
              <a:t>. The faculty is the initiator of several programs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on greening </a:t>
            </a:r>
            <a:r>
              <a:rPr lang="en-US" sz="2000" dirty="0">
                <a:latin typeface="Arial" pitchFamily="34" charset="0"/>
                <a:cs typeface="Arial" pitchFamily="34" charset="0"/>
              </a:rPr>
              <a:t>of the university and its positioning in the green universities initiative.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RUDN holds </a:t>
            </a:r>
            <a:r>
              <a:rPr lang="en-US" sz="2000" dirty="0">
                <a:latin typeface="Arial" pitchFamily="34" charset="0"/>
                <a:cs typeface="Arial" pitchFamily="34" charset="0"/>
              </a:rPr>
              <a:t>the first place in Russia in the international rating of green universities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Green Metric </a:t>
            </a:r>
            <a:r>
              <a:rPr lang="en-US" sz="2000" dirty="0">
                <a:latin typeface="Arial" pitchFamily="34" charset="0"/>
                <a:cs typeface="Arial" pitchFamily="34" charset="0"/>
              </a:rPr>
              <a:t>World University Ranking, and among the world's higher education institutions ranked </a:t>
            </a:r>
            <a:r>
              <a:rPr lang="en-US" sz="2000" dirty="0" smtClean="0">
                <a:latin typeface="Arial" pitchFamily="34" charset="0"/>
                <a:cs typeface="Arial" pitchFamily="34" charset="0"/>
              </a:rPr>
              <a:t>38</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a:t>
            </a:r>
            <a:r>
              <a:rPr lang="en-US" sz="2000" dirty="0">
                <a:latin typeface="Arial" pitchFamily="34" charset="0"/>
                <a:cs typeface="Arial" pitchFamily="34" charset="0"/>
              </a:rPr>
              <a:t>in </a:t>
            </a:r>
            <a:r>
              <a:rPr lang="en-US" sz="2000" dirty="0" smtClean="0">
                <a:latin typeface="Arial" pitchFamily="34" charset="0"/>
                <a:cs typeface="Arial" pitchFamily="34" charset="0"/>
              </a:rPr>
              <a:t>2019.</a:t>
            </a:r>
            <a:endParaRPr lang="en-US" sz="2000" dirty="0">
              <a:latin typeface="Arial" pitchFamily="34" charset="0"/>
              <a:cs typeface="Arial" pitchFamily="34" charset="0"/>
            </a:endParaRPr>
          </a:p>
          <a:p>
            <a:pPr fontAlgn="auto">
              <a:lnSpc>
                <a:spcPct val="100000"/>
              </a:lnSpc>
              <a:spcBef>
                <a:spcPts val="1200"/>
              </a:spcBef>
              <a:spcAft>
                <a:spcPts val="0"/>
              </a:spcAft>
              <a:defRPr/>
            </a:pPr>
            <a:r>
              <a:rPr lang="ru-RU" sz="2000" dirty="0">
                <a:latin typeface="Arial" pitchFamily="34" charset="0"/>
                <a:cs typeface="Arial" pitchFamily="34" charset="0"/>
              </a:rPr>
              <a:t> </a:t>
            </a:r>
            <a:r>
              <a:rPr lang="en-US" sz="2000" dirty="0">
                <a:latin typeface="Arial" pitchFamily="34" charset="0"/>
                <a:cs typeface="Arial" pitchFamily="34" charset="0"/>
              </a:rPr>
              <a:t> </a:t>
            </a:r>
            <a:r>
              <a:rPr lang="en-US" sz="2000" b="1" i="1" dirty="0">
                <a:solidFill>
                  <a:schemeClr val="accent2">
                    <a:lumMod val="50000"/>
                  </a:schemeClr>
                </a:solidFill>
                <a:latin typeface="Arial" pitchFamily="34" charset="0"/>
                <a:cs typeface="Arial" pitchFamily="34" charset="0"/>
              </a:rPr>
              <a:t>LLL-education. </a:t>
            </a:r>
            <a:r>
              <a:rPr lang="en-US" sz="2000" dirty="0">
                <a:latin typeface="Arial" pitchFamily="34" charset="0"/>
                <a:cs typeface="Arial" pitchFamily="34" charset="0"/>
              </a:rPr>
              <a:t>More than 50 continuous education programs are designed and implemented at the faculty. They are available not only for specialists "from outside", but also for own students. The programs include the most topical issues of ecology, nature management, education, design and other areas.</a:t>
            </a:r>
            <a:endParaRPr lang="ru-RU" sz="2000" dirty="0">
              <a:latin typeface="Arial" pitchFamily="34" charset="0"/>
              <a:cs typeface="Arial" pitchFamily="34" charset="0"/>
            </a:endParaRPr>
          </a:p>
          <a:p>
            <a:pPr lvl="0">
              <a:lnSpc>
                <a:spcPct val="100000"/>
              </a:lnSpc>
              <a:spcBef>
                <a:spcPts val="1200"/>
              </a:spcBef>
              <a:defRPr/>
            </a:pPr>
            <a:r>
              <a:rPr lang="ru-RU" sz="2000" dirty="0">
                <a:latin typeface="Arial" pitchFamily="34" charset="0"/>
                <a:cs typeface="Arial" pitchFamily="34" charset="0"/>
              </a:rPr>
              <a:t> </a:t>
            </a:r>
            <a:r>
              <a:rPr lang="en-US" sz="2000" dirty="0">
                <a:latin typeface="Arial" pitchFamily="34" charset="0"/>
                <a:cs typeface="Arial" pitchFamily="34" charset="0"/>
              </a:rPr>
              <a:t> </a:t>
            </a:r>
            <a:r>
              <a:rPr lang="en-US" sz="2000" b="1" i="1" dirty="0">
                <a:solidFill>
                  <a:srgbClr val="0070C0"/>
                </a:solidFill>
                <a:latin typeface="Arial" pitchFamily="34" charset="0"/>
                <a:cs typeface="Arial" pitchFamily="34" charset="0"/>
              </a:rPr>
              <a:t>Innovative educational programs</a:t>
            </a:r>
            <a:r>
              <a:rPr lang="en-US" sz="20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000" dirty="0">
                <a:latin typeface="Arial" pitchFamily="34" charset="0"/>
                <a:cs typeface="Arial" pitchFamily="34" charset="0"/>
              </a:rPr>
              <a:t>unique author's courses and findings are applied: courses on waste management, </a:t>
            </a:r>
            <a:r>
              <a:rPr lang="en-US" sz="2000" dirty="0" smtClean="0">
                <a:latin typeface="Arial" pitchFamily="34" charset="0"/>
                <a:cs typeface="Arial" pitchFamily="34" charset="0"/>
              </a:rPr>
              <a:t>forensic ecology</a:t>
            </a:r>
            <a:r>
              <a:rPr lang="en-US" sz="2000" dirty="0">
                <a:latin typeface="Arial" pitchFamily="34" charset="0"/>
                <a:cs typeface="Arial" pitchFamily="34" charset="0"/>
              </a:rPr>
              <a:t>, environmental regulation, HSE-management. A virtual simulator is used for the training in ecological safety of oil transport, where the student can simulate and eliminate the accident on the pipeline himself, feeling "inside the accident</a:t>
            </a:r>
            <a:r>
              <a:rPr lang="en-US" sz="2000" dirty="0" smtClean="0">
                <a:latin typeface="Arial" pitchFamily="34" charset="0"/>
                <a:cs typeface="Arial" pitchFamily="34" charset="0"/>
              </a:rPr>
              <a:t>". Since 2018 – 6 massive open online courses: </a:t>
            </a:r>
            <a:r>
              <a:rPr lang="en-US" sz="2000" dirty="0" smtClean="0">
                <a:solidFill>
                  <a:prstClr val="black"/>
                </a:solidFill>
                <a:latin typeface="Arial" pitchFamily="34" charset="0"/>
                <a:cs typeface="Arial" pitchFamily="34" charset="0"/>
              </a:rPr>
              <a:t>Environmental standards and norms for the sustainability; </a:t>
            </a:r>
            <a:r>
              <a:rPr lang="en-US" sz="2000" dirty="0" smtClean="0">
                <a:latin typeface="Arial" pitchFamily="34" charset="0"/>
                <a:cs typeface="Arial" pitchFamily="34" charset="0"/>
              </a:rPr>
              <a:t>Global and local climate change: control &amp; modeling; </a:t>
            </a:r>
            <a:r>
              <a:rPr lang="en-US" sz="2000" dirty="0" smtClean="0">
                <a:solidFill>
                  <a:prstClr val="black"/>
                </a:solidFill>
                <a:latin typeface="Arial" pitchFamily="34" charset="0"/>
                <a:cs typeface="Arial" pitchFamily="34" charset="0"/>
              </a:rPr>
              <a:t>HSE-management</a:t>
            </a:r>
            <a:r>
              <a:rPr lang="ru-RU" sz="2000" dirty="0" smtClean="0">
                <a:solidFill>
                  <a:prstClr val="black"/>
                </a:solidFill>
                <a:latin typeface="Arial" pitchFamily="34" charset="0"/>
                <a:cs typeface="Arial" pitchFamily="34" charset="0"/>
              </a:rPr>
              <a:t> </a:t>
            </a:r>
            <a:r>
              <a:rPr lang="en-US" sz="2000" dirty="0" smtClean="0">
                <a:solidFill>
                  <a:prstClr val="black"/>
                </a:solidFill>
                <a:latin typeface="Arial" pitchFamily="34" charset="0"/>
                <a:cs typeface="Arial" pitchFamily="34" charset="0"/>
              </a:rPr>
              <a:t>and audit; </a:t>
            </a:r>
            <a:r>
              <a:rPr lang="en-US" sz="2000" dirty="0" smtClean="0">
                <a:latin typeface="Arial" pitchFamily="34" charset="0"/>
                <a:cs typeface="Arial" pitchFamily="34" charset="0"/>
              </a:rPr>
              <a:t>International environmental management: municipal solid waste, hazardous waste &amp; wastewater; </a:t>
            </a:r>
            <a:r>
              <a:rPr lang="en-US" sz="2000" dirty="0" smtClean="0">
                <a:solidFill>
                  <a:prstClr val="black"/>
                </a:solidFill>
                <a:latin typeface="Arial" pitchFamily="34" charset="0"/>
                <a:cs typeface="Arial" pitchFamily="34" charset="0"/>
              </a:rPr>
              <a:t>Management of energy resources; Surface water pollution: control and </a:t>
            </a:r>
            <a:r>
              <a:rPr lang="en-US" sz="2000" dirty="0" smtClean="0">
                <a:solidFill>
                  <a:prstClr val="black"/>
                </a:solidFill>
                <a:latin typeface="Arial" pitchFamily="34" charset="0"/>
                <a:cs typeface="Arial" pitchFamily="34" charset="0"/>
              </a:rPr>
              <a:t>modeling</a:t>
            </a:r>
            <a:endParaRPr lang="en-US" sz="2000" dirty="0" smtClean="0">
              <a:solidFill>
                <a:prstClr val="black"/>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101"/>
            <a:ext cx="10515600" cy="635000"/>
          </a:xfrm>
        </p:spPr>
        <p:txBody>
          <a:bodyPr>
            <a:normAutofit fontScale="90000"/>
          </a:bodyPr>
          <a:lstStyle/>
          <a:p>
            <a:r>
              <a:rPr lang="en-US" b="1" dirty="0" smtClean="0">
                <a:solidFill>
                  <a:srgbClr val="007434"/>
                </a:solidFill>
                <a:effectLst>
                  <a:outerShdw blurRad="38100" dist="38100" dir="2700000" algn="tl">
                    <a:srgbClr val="000000">
                      <a:alpha val="43137"/>
                    </a:srgbClr>
                  </a:outerShdw>
                </a:effectLst>
              </a:rPr>
              <a:t>Faculty of Ecology</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22514" y="800101"/>
            <a:ext cx="9489391" cy="5910942"/>
          </a:xfrm>
        </p:spPr>
        <p:txBody>
          <a:bodyPr>
            <a:noAutofit/>
          </a:bodyPr>
          <a:lstStyle/>
          <a:p>
            <a:pPr marL="442913" indent="-442913">
              <a:lnSpc>
                <a:spcPct val="100000"/>
              </a:lnSpc>
              <a:buNone/>
            </a:pPr>
            <a:r>
              <a:rPr lang="ru-RU" sz="2000" dirty="0">
                <a:latin typeface="Arial" panose="020B0604020202020204" pitchFamily="34" charset="0"/>
                <a:cs typeface="Arial" panose="020B0604020202020204" pitchFamily="34" charset="0"/>
              </a:rPr>
              <a:t> </a:t>
            </a:r>
            <a:r>
              <a:rPr lang="en-US" sz="20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Academic mobility</a:t>
            </a:r>
            <a:r>
              <a:rPr lang="ru-RU" sz="2000" dirty="0" smtClean="0">
                <a:solidFill>
                  <a:schemeClr val="accent6">
                    <a:lumMod val="75000"/>
                  </a:schemeClr>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Studying </a:t>
            </a:r>
            <a:r>
              <a:rPr lang="en-US" sz="2000" dirty="0" smtClean="0">
                <a:latin typeface="Arial" panose="020B0604020202020204" pitchFamily="34" charset="0"/>
                <a:cs typeface="Arial" panose="020B0604020202020204" pitchFamily="34" charset="0"/>
              </a:rPr>
              <a:t>on the </a:t>
            </a:r>
            <a:r>
              <a:rPr lang="en-US" sz="2000" dirty="0" smtClean="0">
                <a:latin typeface="Arial" panose="020B0604020202020204" pitchFamily="34" charset="0"/>
                <a:cs typeface="Arial" panose="020B0604020202020204" pitchFamily="34" charset="0"/>
              </a:rPr>
              <a:t>programs of </a:t>
            </a:r>
            <a:r>
              <a:rPr lang="en-US" sz="2000" dirty="0" smtClean="0">
                <a:latin typeface="Arial" panose="020B0604020202020204" pitchFamily="34" charset="0"/>
                <a:cs typeface="Arial" panose="020B0604020202020204" pitchFamily="34" charset="0"/>
              </a:rPr>
              <a:t>included </a:t>
            </a:r>
            <a:r>
              <a:rPr lang="en-US" sz="2000" dirty="0" smtClean="0">
                <a:latin typeface="Arial" panose="020B0604020202020204" pitchFamily="34" charset="0"/>
                <a:cs typeface="Arial" panose="020B0604020202020204" pitchFamily="34" charset="0"/>
              </a:rPr>
              <a:t>education in cooperation with foreign universities allows students to gain invaluable experience - education abroad, participation in student life with their foreign peers, acquaintance with the culture and science of the country, language and professional practice. The faculty implements master's programs in collaboration with the universities of Italy, China, Kazakhstan, </a:t>
            </a:r>
            <a:r>
              <a:rPr lang="en-US" sz="2000" dirty="0" smtClean="0">
                <a:latin typeface="Arial" panose="020B0604020202020204" pitchFamily="34" charset="0"/>
                <a:cs typeface="Arial" panose="020B0604020202020204" pitchFamily="34" charset="0"/>
              </a:rPr>
              <a:t>Belarus</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442913" indent="-442913">
              <a:lnSpc>
                <a:spcPct val="100000"/>
              </a:lnSpc>
              <a:buNone/>
            </a:pPr>
            <a:endParaRPr lang="ru-RU" sz="600" dirty="0">
              <a:latin typeface="Arial" panose="020B0604020202020204" pitchFamily="34" charset="0"/>
              <a:cs typeface="Arial" panose="020B0604020202020204" pitchFamily="34" charset="0"/>
            </a:endParaRPr>
          </a:p>
          <a:p>
            <a:pPr marL="442913" lvl="0" indent="-442913">
              <a:lnSpc>
                <a:spcPct val="100000"/>
              </a:lnSpc>
              <a:spcBef>
                <a:spcPts val="0"/>
              </a:spcBef>
              <a:buNone/>
            </a:pPr>
            <a:r>
              <a:rPr lang="en-US" sz="20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directions</a:t>
            </a:r>
            <a:r>
              <a:rPr lang="ru-RU" sz="2000" dirty="0" smtClean="0">
                <a:solidFill>
                  <a:srgbClr val="00B050"/>
                </a:solidFill>
                <a:latin typeface="Arial" panose="020B0604020202020204" pitchFamily="34" charset="0"/>
                <a:cs typeface="Arial" panose="020B0604020202020204" pitchFamily="34" charset="0"/>
              </a:rPr>
              <a:t>:</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Environmental safety in the oil and gas sector;</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Monitoring and modeling the behavior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of toxic compounds in the environment;</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Use management</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Biodiversity conservation;</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Climate conservation;</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Environmental biotechnology;</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Waste recycling;</a:t>
            </a:r>
          </a:p>
          <a:p>
            <a:pPr marL="442913" lvl="0" indent="-442913">
              <a:lnSpc>
                <a:spcPct val="100000"/>
              </a:lnSpc>
              <a:spcBef>
                <a:spcPts val="0"/>
              </a:spcBef>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Forensic ecology and human ecology</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pic>
        <p:nvPicPr>
          <p:cNvPr id="4" name="Picture 5" descr="&amp;Mcy;&amp;TScy;&amp;Ucy;&amp;Ecy;&amp;Rcy; &amp;pcy;&amp;ocy;&amp;vcy;&amp;ocy;&amp;dcy;&amp;icy;&amp;tcy; &amp;icy;&amp;tcy;&amp;ocy;&amp;gcy;&amp;icy; 7-&amp;ocy;&amp;jcy; &amp;scy;&amp;iecy;&amp;scy;&amp;scy;&amp;icy;&amp;icy; &amp;ocy;&amp;bcy;&amp;rcy;&amp;acy;&amp;zcy;&amp;ocy;&amp;vcy;&amp;acy;&amp;tcy;&amp;iecy;&amp;lcy;&amp;softcy;&amp;ncy;&amp;ocy;&amp;jcy; &amp;pcy;&amp;rcy;&amp;ocy;&amp;gcy;&amp;rcy;&amp;acy;&amp;mcy;&amp;mcy;&amp;ycy; &amp;YUcy;&amp;Ncy;…">
            <a:extLst>
              <a:ext uri="{FF2B5EF4-FFF2-40B4-BE49-F238E27FC236}">
                <a16:creationId xmlns:a16="http://schemas.microsoft.com/office/drawing/2014/main" xmlns="" id="{1143FEDF-6669-44B2-908E-1D466E43827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11905" y="1285769"/>
            <a:ext cx="2104918" cy="140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xmlns="" id="{EB834C34-1556-4355-AD68-F74E9FDEA0AF}"/>
              </a:ext>
            </a:extLst>
          </p:cNvPr>
          <p:cNvPicPr>
            <a:picLocks noChangeAspect="1"/>
          </p:cNvPicPr>
          <p:nvPr/>
        </p:nvPicPr>
        <p:blipFill>
          <a:blip r:embed="rId3" cstate="print"/>
          <a:stretch>
            <a:fillRect/>
          </a:stretch>
        </p:blipFill>
        <p:spPr>
          <a:xfrm>
            <a:off x="8918221" y="2848782"/>
            <a:ext cx="2550525" cy="1434670"/>
          </a:xfrm>
          <a:prstGeom prst="rect">
            <a:avLst/>
          </a:prstGeom>
        </p:spPr>
      </p:pic>
      <p:pic>
        <p:nvPicPr>
          <p:cNvPr id="6" name="Рисунок 5">
            <a:extLst>
              <a:ext uri="{FF2B5EF4-FFF2-40B4-BE49-F238E27FC236}">
                <a16:creationId xmlns:a16="http://schemas.microsoft.com/office/drawing/2014/main" xmlns="" id="{A51C57C4-FE25-42B5-B12A-BC333AAD30F6}"/>
              </a:ext>
            </a:extLst>
          </p:cNvPr>
          <p:cNvPicPr>
            <a:picLocks noChangeAspect="1"/>
          </p:cNvPicPr>
          <p:nvPr/>
        </p:nvPicPr>
        <p:blipFill>
          <a:blip r:embed="rId4" cstate="print"/>
          <a:stretch>
            <a:fillRect/>
          </a:stretch>
        </p:blipFill>
        <p:spPr>
          <a:xfrm>
            <a:off x="8203977" y="4568186"/>
            <a:ext cx="3809524" cy="2142857"/>
          </a:xfrm>
          <a:prstGeom prst="rect">
            <a:avLst/>
          </a:prstGeom>
        </p:spPr>
      </p:pic>
    </p:spTree>
    <p:extLst>
      <p:ext uri="{BB962C8B-B14F-4D97-AF65-F5344CB8AC3E}">
        <p14:creationId xmlns:p14="http://schemas.microsoft.com/office/powerpoint/2010/main" xmlns="" val="56414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rtlCol="0">
            <a:normAutofit/>
          </a:bodyPr>
          <a:lstStyle/>
          <a:p>
            <a:pPr fontAlgn="auto">
              <a:spcAft>
                <a:spcPts val="0"/>
              </a:spcAft>
              <a:defRPr/>
            </a:pPr>
            <a:r>
              <a:rPr lang="en-US" b="1" dirty="0">
                <a:solidFill>
                  <a:srgbClr val="007434"/>
                </a:solidFill>
                <a:effectLst>
                  <a:outerShdw blurRad="38100" dist="38100" dir="2700000" algn="tl">
                    <a:srgbClr val="000000">
                      <a:alpha val="43137"/>
                    </a:srgbClr>
                  </a:outerShdw>
                </a:effectLst>
              </a:rPr>
              <a:t>Education: main programs</a:t>
            </a:r>
            <a:endParaRPr lang="ru-RU" b="1" dirty="0">
              <a:solidFill>
                <a:srgbClr val="007434"/>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466725" y="1454150"/>
            <a:ext cx="3149600" cy="4854575"/>
          </a:xfrm>
        </p:spPr>
        <p:txBody>
          <a:bodyPr rtlCol="0">
            <a:normAutofit/>
          </a:bodyPr>
          <a:lstStyle/>
          <a:p>
            <a:pPr marL="0" indent="0" fontAlgn="auto">
              <a:spcAft>
                <a:spcPts val="0"/>
              </a:spcAft>
              <a:buFont typeface="Arial" pitchFamily="34" charset="0"/>
              <a:buNone/>
              <a:defRPr/>
            </a:pPr>
            <a:r>
              <a:rPr lang="en-US" sz="2200" b="1" dirty="0">
                <a:effectLst>
                  <a:outerShdw blurRad="38100" dist="38100" dir="2700000" algn="tl">
                    <a:srgbClr val="000000">
                      <a:alpha val="43137"/>
                    </a:srgbClr>
                  </a:outerShdw>
                </a:effectLst>
              </a:rPr>
              <a:t>Bachelor degree</a:t>
            </a:r>
          </a:p>
          <a:p>
            <a:pPr fontAlgn="auto">
              <a:spcAft>
                <a:spcPts val="0"/>
              </a:spcAft>
              <a:defRPr/>
            </a:pPr>
            <a:r>
              <a:rPr lang="en-US" sz="2200" dirty="0"/>
              <a:t>Ecology and nature management</a:t>
            </a:r>
          </a:p>
          <a:p>
            <a:pPr fontAlgn="auto">
              <a:spcAft>
                <a:spcPts val="0"/>
              </a:spcAft>
              <a:defRPr/>
            </a:pPr>
            <a:r>
              <a:rPr lang="en-US" sz="2200" dirty="0"/>
              <a:t>Energy and resources saving technologies in chemical technology, </a:t>
            </a:r>
            <a:br>
              <a:rPr lang="en-US" sz="2200" dirty="0"/>
            </a:br>
            <a:r>
              <a:rPr lang="en-US" sz="2200" dirty="0" err="1"/>
              <a:t>petrochemistry</a:t>
            </a:r>
            <a:r>
              <a:rPr lang="en-US" sz="2200" dirty="0"/>
              <a:t> and biotechnology</a:t>
            </a:r>
            <a:endParaRPr lang="ru-RU" sz="2200" dirty="0"/>
          </a:p>
        </p:txBody>
      </p:sp>
      <p:sp>
        <p:nvSpPr>
          <p:cNvPr id="5" name="Объект 2"/>
          <p:cNvSpPr txBox="1">
            <a:spLocks/>
          </p:cNvSpPr>
          <p:nvPr/>
        </p:nvSpPr>
        <p:spPr>
          <a:xfrm>
            <a:off x="3426106" y="1400175"/>
            <a:ext cx="3783013" cy="5000625"/>
          </a:xfrm>
          <a:prstGeom prst="rect">
            <a:avLst/>
          </a:prstGeom>
        </p:spPr>
        <p:txBody>
          <a:bodyPr>
            <a:normAutofit/>
          </a:bodyPr>
          <a:lstStyle/>
          <a:p>
            <a:pPr>
              <a:lnSpc>
                <a:spcPct val="80000"/>
              </a:lnSpc>
              <a:spcBef>
                <a:spcPts val="500"/>
              </a:spcBef>
              <a:buFont typeface="Arial" pitchFamily="34" charset="0"/>
              <a:buNone/>
            </a:pPr>
            <a:r>
              <a:rPr lang="en-US" sz="2000" b="1" dirty="0">
                <a:effectLst>
                  <a:outerShdw blurRad="38100" dist="38100" dir="2700000" algn="tl">
                    <a:srgbClr val="C0C0C0"/>
                  </a:outerShdw>
                </a:effectLst>
                <a:latin typeface="Calibri" pitchFamily="34" charset="0"/>
              </a:rPr>
              <a:t>Master degree</a:t>
            </a:r>
          </a:p>
          <a:p>
            <a:pPr>
              <a:lnSpc>
                <a:spcPct val="80000"/>
              </a:lnSpc>
              <a:spcBef>
                <a:spcPts val="500"/>
              </a:spcBef>
              <a:buFont typeface="Arial" pitchFamily="34" charset="0"/>
              <a:buChar char="•"/>
            </a:pPr>
            <a:r>
              <a:rPr lang="en-US" sz="2000" dirty="0">
                <a:latin typeface="Calibri" pitchFamily="34" charset="0"/>
              </a:rPr>
              <a:t>Rational nature management</a:t>
            </a:r>
            <a:endParaRPr lang="ru-RU" sz="2000" dirty="0">
              <a:latin typeface="Calibri" pitchFamily="34" charset="0"/>
            </a:endParaRPr>
          </a:p>
          <a:p>
            <a:pPr>
              <a:lnSpc>
                <a:spcPct val="80000"/>
              </a:lnSpc>
              <a:spcBef>
                <a:spcPts val="500"/>
              </a:spcBef>
              <a:buFont typeface="Arial" pitchFamily="34" charset="0"/>
              <a:buChar char="•"/>
            </a:pPr>
            <a:r>
              <a:rPr lang="en-US" sz="2000" dirty="0">
                <a:latin typeface="Calibri" pitchFamily="34" charset="0"/>
              </a:rPr>
              <a:t>Expertise of environmental safety of nature management</a:t>
            </a:r>
          </a:p>
          <a:p>
            <a:pPr>
              <a:lnSpc>
                <a:spcPct val="80000"/>
              </a:lnSpc>
              <a:spcBef>
                <a:spcPts val="500"/>
              </a:spcBef>
              <a:buFont typeface="Arial" pitchFamily="34" charset="0"/>
              <a:buChar char="•"/>
            </a:pPr>
            <a:r>
              <a:rPr lang="en-US" sz="2000" dirty="0">
                <a:latin typeface="Calibri" pitchFamily="34" charset="0"/>
              </a:rPr>
              <a:t>Waste recycling</a:t>
            </a:r>
          </a:p>
          <a:p>
            <a:pPr>
              <a:lnSpc>
                <a:spcPct val="80000"/>
              </a:lnSpc>
              <a:spcBef>
                <a:spcPts val="500"/>
              </a:spcBef>
              <a:buFont typeface="Arial" pitchFamily="34" charset="0"/>
              <a:buChar char="•"/>
            </a:pPr>
            <a:r>
              <a:rPr lang="en-US" sz="2000" dirty="0">
                <a:latin typeface="Calibri" pitchFamily="34" charset="0"/>
              </a:rPr>
              <a:t>Sustainable development and use of natural resources (coop. </a:t>
            </a:r>
            <a:r>
              <a:rPr lang="ru-RU" sz="2000" dirty="0" smtClean="0">
                <a:latin typeface="Calibri" pitchFamily="34" charset="0"/>
              </a:rPr>
              <a:t> </a:t>
            </a:r>
            <a:r>
              <a:rPr lang="en-US" sz="2000" dirty="0" smtClean="0">
                <a:latin typeface="Calibri" pitchFamily="34" charset="0"/>
              </a:rPr>
              <a:t>with </a:t>
            </a:r>
            <a:r>
              <a:rPr lang="en-US" sz="2000" dirty="0" err="1" smtClean="0">
                <a:latin typeface="Calibri" pitchFamily="34" charset="0"/>
              </a:rPr>
              <a:t>Uni</a:t>
            </a:r>
            <a:r>
              <a:rPr lang="en-US" sz="2000" dirty="0" smtClean="0">
                <a:latin typeface="Calibri" pitchFamily="34" charset="0"/>
              </a:rPr>
              <a:t> </a:t>
            </a:r>
            <a:r>
              <a:rPr lang="en-US" sz="2000" dirty="0">
                <a:latin typeface="Calibri" pitchFamily="34" charset="0"/>
              </a:rPr>
              <a:t>Palermo)</a:t>
            </a:r>
          </a:p>
          <a:p>
            <a:pPr>
              <a:lnSpc>
                <a:spcPct val="80000"/>
              </a:lnSpc>
              <a:spcBef>
                <a:spcPts val="500"/>
              </a:spcBef>
              <a:buFont typeface="Arial" pitchFamily="34" charset="0"/>
              <a:buChar char="•"/>
            </a:pPr>
            <a:r>
              <a:rPr lang="en-US" sz="2000" dirty="0">
                <a:latin typeface="Calibri" pitchFamily="34" charset="0"/>
              </a:rPr>
              <a:t>Marine Environment (coop. </a:t>
            </a:r>
            <a:r>
              <a:rPr lang="en-US" sz="2000" dirty="0" smtClean="0">
                <a:latin typeface="Calibri" pitchFamily="34" charset="0"/>
              </a:rPr>
              <a:t>with </a:t>
            </a:r>
            <a:r>
              <a:rPr lang="en-US" sz="2000" dirty="0" err="1" smtClean="0">
                <a:latin typeface="Calibri" pitchFamily="34" charset="0"/>
              </a:rPr>
              <a:t>Uni</a:t>
            </a:r>
            <a:r>
              <a:rPr lang="en-US" sz="2000" dirty="0" smtClean="0">
                <a:latin typeface="Calibri" pitchFamily="34" charset="0"/>
              </a:rPr>
              <a:t> </a:t>
            </a:r>
            <a:r>
              <a:rPr lang="en-US" sz="2000" dirty="0" err="1">
                <a:latin typeface="Calibri" pitchFamily="34" charset="0"/>
              </a:rPr>
              <a:t>Tuscia</a:t>
            </a:r>
            <a:r>
              <a:rPr lang="en-US" sz="2000" dirty="0">
                <a:latin typeface="Calibri" pitchFamily="34" charset="0"/>
              </a:rPr>
              <a:t>)</a:t>
            </a:r>
          </a:p>
          <a:p>
            <a:pPr>
              <a:lnSpc>
                <a:spcPct val="80000"/>
              </a:lnSpc>
              <a:spcBef>
                <a:spcPts val="500"/>
              </a:spcBef>
              <a:buFont typeface="Arial" pitchFamily="34" charset="0"/>
              <a:buChar char="•"/>
            </a:pPr>
            <a:r>
              <a:rPr lang="en-US" sz="2000" dirty="0">
                <a:latin typeface="Calibri" pitchFamily="34" charset="0"/>
              </a:rPr>
              <a:t>Nature management (USCO)</a:t>
            </a:r>
            <a:endParaRPr lang="ru-RU" sz="2000" dirty="0">
              <a:latin typeface="Calibri" pitchFamily="34" charset="0"/>
            </a:endParaRPr>
          </a:p>
          <a:p>
            <a:pPr>
              <a:lnSpc>
                <a:spcPct val="80000"/>
              </a:lnSpc>
              <a:spcBef>
                <a:spcPts val="500"/>
              </a:spcBef>
              <a:buFont typeface="Arial" pitchFamily="34" charset="0"/>
              <a:buChar char="•"/>
            </a:pPr>
            <a:r>
              <a:rPr lang="en-US" sz="2000" b="1" dirty="0">
                <a:solidFill>
                  <a:srgbClr val="FF0000"/>
                </a:solidFill>
                <a:latin typeface="Calibri" pitchFamily="34" charset="0"/>
              </a:rPr>
              <a:t>Economics of </a:t>
            </a:r>
            <a:r>
              <a:rPr lang="en-US" sz="2000" b="1" dirty="0" smtClean="0">
                <a:solidFill>
                  <a:srgbClr val="FF0000"/>
                </a:solidFill>
                <a:latin typeface="Calibri" pitchFamily="34" charset="0"/>
              </a:rPr>
              <a:t>natural resources </a:t>
            </a:r>
            <a:r>
              <a:rPr lang="en-US" sz="2000" b="1" dirty="0">
                <a:solidFill>
                  <a:srgbClr val="FF0000"/>
                </a:solidFill>
                <a:latin typeface="Calibri" pitchFamily="34" charset="0"/>
              </a:rPr>
              <a:t>management</a:t>
            </a:r>
            <a:endParaRPr lang="ru-RU" sz="2000" b="1" dirty="0">
              <a:solidFill>
                <a:srgbClr val="FF0000"/>
              </a:solidFill>
              <a:latin typeface="Calibri" pitchFamily="34" charset="0"/>
            </a:endParaRPr>
          </a:p>
          <a:p>
            <a:pPr>
              <a:lnSpc>
                <a:spcPct val="80000"/>
              </a:lnSpc>
              <a:spcBef>
                <a:spcPts val="500"/>
              </a:spcBef>
              <a:buFont typeface="Arial" pitchFamily="34" charset="0"/>
              <a:buChar char="•"/>
            </a:pPr>
            <a:r>
              <a:rPr lang="en-US" sz="2000" dirty="0">
                <a:latin typeface="Calibri" pitchFamily="34" charset="0"/>
              </a:rPr>
              <a:t>Urban </a:t>
            </a:r>
            <a:r>
              <a:rPr lang="en-US" sz="2000" dirty="0" smtClean="0">
                <a:latin typeface="Calibri" pitchFamily="34" charset="0"/>
              </a:rPr>
              <a:t>ecology</a:t>
            </a:r>
            <a:endParaRPr lang="en-US" sz="2000" dirty="0">
              <a:latin typeface="Calibri" pitchFamily="34" charset="0"/>
            </a:endParaRPr>
          </a:p>
          <a:p>
            <a:pPr>
              <a:lnSpc>
                <a:spcPct val="80000"/>
              </a:lnSpc>
              <a:spcBef>
                <a:spcPts val="500"/>
              </a:spcBef>
              <a:buFont typeface="Arial" pitchFamily="34" charset="0"/>
              <a:buChar char="•"/>
            </a:pPr>
            <a:r>
              <a:rPr lang="en-US" sz="2000" dirty="0" smtClean="0">
                <a:latin typeface="Calibri" pitchFamily="34" charset="0"/>
              </a:rPr>
              <a:t>HSE-management</a:t>
            </a:r>
            <a:endParaRPr lang="en-US" sz="2000" dirty="0">
              <a:latin typeface="Calibri" pitchFamily="34" charset="0"/>
            </a:endParaRPr>
          </a:p>
          <a:p>
            <a:pPr>
              <a:lnSpc>
                <a:spcPct val="80000"/>
              </a:lnSpc>
              <a:spcBef>
                <a:spcPts val="500"/>
              </a:spcBef>
              <a:buFont typeface="Arial" pitchFamily="34" charset="0"/>
              <a:buChar char="•"/>
            </a:pPr>
            <a:r>
              <a:rPr lang="en-US" sz="2000" dirty="0" smtClean="0">
                <a:latin typeface="Calibri" pitchFamily="34" charset="0"/>
              </a:rPr>
              <a:t>Integrated waste management</a:t>
            </a:r>
            <a:endParaRPr lang="en-US" sz="2000" dirty="0">
              <a:latin typeface="Calibri" pitchFamily="34" charset="0"/>
            </a:endParaRPr>
          </a:p>
        </p:txBody>
      </p:sp>
      <p:sp>
        <p:nvSpPr>
          <p:cNvPr id="6" name="Объект 2"/>
          <p:cNvSpPr txBox="1">
            <a:spLocks/>
          </p:cNvSpPr>
          <p:nvPr/>
        </p:nvSpPr>
        <p:spPr>
          <a:xfrm>
            <a:off x="7180342" y="1417638"/>
            <a:ext cx="3873481" cy="4351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200" b="1" dirty="0">
                <a:effectLst>
                  <a:outerShdw blurRad="38100" dist="38100" dir="2700000" algn="tl">
                    <a:srgbClr val="000000">
                      <a:alpha val="43137"/>
                    </a:srgbClr>
                  </a:outerShdw>
                </a:effectLst>
              </a:rPr>
              <a:t>PhD programs</a:t>
            </a:r>
          </a:p>
          <a:p>
            <a:pPr fontAlgn="auto">
              <a:spcAft>
                <a:spcPts val="0"/>
              </a:spcAft>
              <a:defRPr/>
            </a:pPr>
            <a:r>
              <a:rPr lang="en-US" sz="2200" dirty="0"/>
              <a:t>Ecology</a:t>
            </a:r>
          </a:p>
          <a:p>
            <a:pPr fontAlgn="auto">
              <a:spcAft>
                <a:spcPts val="0"/>
              </a:spcAft>
              <a:defRPr/>
            </a:pPr>
            <a:r>
              <a:rPr lang="en-US" sz="2200" dirty="0" err="1"/>
              <a:t>Geoecology</a:t>
            </a:r>
            <a:endParaRPr lang="en-US" sz="2200" dirty="0"/>
          </a:p>
          <a:p>
            <a:pPr fontAlgn="auto">
              <a:spcAft>
                <a:spcPts val="0"/>
              </a:spcAft>
              <a:defRPr/>
            </a:pPr>
            <a:r>
              <a:rPr lang="en-US" sz="2200" dirty="0"/>
              <a:t>Modern environmental studies </a:t>
            </a:r>
            <a:r>
              <a:rPr lang="en-US" sz="2200" dirty="0" smtClean="0"/>
              <a:t>– in cooperation with: </a:t>
            </a:r>
            <a:endParaRPr lang="en-US" sz="2200" dirty="0"/>
          </a:p>
          <a:p>
            <a:pPr lvl="1" fontAlgn="auto">
              <a:spcAft>
                <a:spcPts val="0"/>
              </a:spcAft>
              <a:defRPr/>
            </a:pPr>
            <a:r>
              <a:rPr lang="en-US" sz="2200" dirty="0" err="1"/>
              <a:t>Vytautas</a:t>
            </a:r>
            <a:r>
              <a:rPr lang="en-US" sz="2200" dirty="0"/>
              <a:t> Magnus University, Lithuania</a:t>
            </a:r>
          </a:p>
          <a:p>
            <a:pPr lvl="1" fontAlgn="auto">
              <a:spcAft>
                <a:spcPts val="0"/>
              </a:spcAft>
              <a:defRPr/>
            </a:pPr>
            <a:r>
              <a:rPr lang="en-US" sz="2200" dirty="0"/>
              <a:t>Belarus Sate University, International State Ecological Institute</a:t>
            </a:r>
            <a:endParaRPr lang="ru-RU"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271463" y="28575"/>
            <a:ext cx="11572875" cy="877888"/>
          </a:xfrm>
        </p:spPr>
        <p:txBody>
          <a:bodyPr>
            <a:noAutofit/>
          </a:bodyPr>
          <a:lstStyle/>
          <a:p>
            <a:r>
              <a:rPr lang="en-US" sz="3200" b="1" dirty="0" smtClean="0">
                <a:solidFill>
                  <a:srgbClr val="005828"/>
                </a:solidFill>
                <a:effectLst>
                  <a:outerShdw blurRad="38100" dist="38100" dir="2700000" algn="tl">
                    <a:srgbClr val="000000">
                      <a:alpha val="43137"/>
                    </a:srgbClr>
                  </a:outerShdw>
                </a:effectLst>
                <a:latin typeface="+mn-lt"/>
              </a:rPr>
              <a:t>Master program </a:t>
            </a:r>
            <a:br>
              <a:rPr lang="en-US" sz="3200" b="1" dirty="0" smtClean="0">
                <a:solidFill>
                  <a:srgbClr val="005828"/>
                </a:solidFill>
                <a:effectLst>
                  <a:outerShdw blurRad="38100" dist="38100" dir="2700000" algn="tl">
                    <a:srgbClr val="000000">
                      <a:alpha val="43137"/>
                    </a:srgbClr>
                  </a:outerShdw>
                </a:effectLst>
                <a:latin typeface="+mn-lt"/>
              </a:rPr>
            </a:br>
            <a:r>
              <a:rPr lang="en-US" sz="3200" b="1" dirty="0" smtClean="0">
                <a:solidFill>
                  <a:srgbClr val="005828"/>
                </a:solidFill>
                <a:effectLst>
                  <a:outerShdw blurRad="38100" dist="38100" dir="2700000" algn="tl">
                    <a:srgbClr val="000000">
                      <a:alpha val="43137"/>
                    </a:srgbClr>
                  </a:outerShdw>
                </a:effectLst>
                <a:latin typeface="+mn-lt"/>
              </a:rPr>
              <a:t>“</a:t>
            </a:r>
            <a:r>
              <a:rPr lang="en-US" sz="3200" b="1" dirty="0" smtClean="0">
                <a:solidFill>
                  <a:srgbClr val="FF0000"/>
                </a:solidFill>
                <a:latin typeface="Calibri" pitchFamily="34" charset="0"/>
              </a:rPr>
              <a:t>Economics of natural resources management</a:t>
            </a:r>
            <a:r>
              <a:rPr lang="en-US" sz="3200" b="1" dirty="0" smtClean="0">
                <a:solidFill>
                  <a:srgbClr val="005828"/>
                </a:solidFill>
                <a:effectLst>
                  <a:outerShdw blurRad="38100" dist="38100" dir="2700000" algn="tl">
                    <a:srgbClr val="000000">
                      <a:alpha val="43137"/>
                    </a:srgbClr>
                  </a:outerShdw>
                </a:effectLst>
                <a:latin typeface="+mn-lt"/>
              </a:rPr>
              <a:t>”</a:t>
            </a:r>
            <a:endParaRPr lang="ru-RU" sz="3200" dirty="0">
              <a:solidFill>
                <a:srgbClr val="005828"/>
              </a:solidFill>
              <a:effectLst>
                <a:outerShdw blurRad="38100" dist="38100" dir="2700000" algn="tl">
                  <a:srgbClr val="000000">
                    <a:alpha val="43137"/>
                  </a:srgbClr>
                </a:outerShdw>
              </a:effectLst>
              <a:latin typeface="+mn-lt"/>
            </a:endParaRPr>
          </a:p>
        </p:txBody>
      </p:sp>
      <p:sp>
        <p:nvSpPr>
          <p:cNvPr id="11" name="Содержимое 10"/>
          <p:cNvSpPr>
            <a:spLocks noGrp="1"/>
          </p:cNvSpPr>
          <p:nvPr>
            <p:ph idx="1"/>
          </p:nvPr>
        </p:nvSpPr>
        <p:spPr>
          <a:xfrm>
            <a:off x="537258" y="1246891"/>
            <a:ext cx="9312798" cy="4297382"/>
          </a:xfrm>
        </p:spPr>
        <p:txBody>
          <a:bodyPr>
            <a:noAutofit/>
          </a:bodyPr>
          <a:lstStyle/>
          <a:p>
            <a:r>
              <a:rPr lang="en-US" sz="2000" dirty="0" smtClean="0">
                <a:latin typeface="Arial" pitchFamily="34" charset="0"/>
                <a:cs typeface="Arial" pitchFamily="34" charset="0"/>
              </a:rPr>
              <a:t>The aim of the educational program is to prepare highly qualified specialists in demand on the labor market with an active lifestyle, wide erudition and a high level of skills in the field of environmental economics, environmental management, environmental protection and nature management</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specifics of the professional activity of graduates is determined by the orientation of their training: this is the activity at the junction of economic science and practice with the environmental direction, as well as resource management and environmental management in general. The complex nature of professional activity requires high-quality training on a wide range of issues related to the organization and management of environmental management based on a clear understanding of economic mechanisms</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xmlns="" val="382254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271463" y="28575"/>
            <a:ext cx="11572875" cy="877888"/>
          </a:xfrm>
        </p:spPr>
        <p:txBody>
          <a:bodyPr>
            <a:noAutofit/>
          </a:bodyPr>
          <a:lstStyle/>
          <a:p>
            <a:r>
              <a:rPr lang="en-US" sz="3200" b="1" dirty="0" smtClean="0">
                <a:solidFill>
                  <a:srgbClr val="005828"/>
                </a:solidFill>
                <a:effectLst>
                  <a:outerShdw blurRad="38100" dist="38100" dir="2700000" algn="tl">
                    <a:srgbClr val="000000">
                      <a:alpha val="43137"/>
                    </a:srgbClr>
                  </a:outerShdw>
                </a:effectLst>
                <a:latin typeface="+mn-lt"/>
              </a:rPr>
              <a:t>Master program </a:t>
            </a:r>
            <a:br>
              <a:rPr lang="en-US" sz="3200" b="1" dirty="0" smtClean="0">
                <a:solidFill>
                  <a:srgbClr val="005828"/>
                </a:solidFill>
                <a:effectLst>
                  <a:outerShdw blurRad="38100" dist="38100" dir="2700000" algn="tl">
                    <a:srgbClr val="000000">
                      <a:alpha val="43137"/>
                    </a:srgbClr>
                  </a:outerShdw>
                </a:effectLst>
                <a:latin typeface="+mn-lt"/>
              </a:rPr>
            </a:br>
            <a:r>
              <a:rPr lang="en-US" sz="3200" b="1" dirty="0" smtClean="0">
                <a:solidFill>
                  <a:srgbClr val="005828"/>
                </a:solidFill>
                <a:effectLst>
                  <a:outerShdw blurRad="38100" dist="38100" dir="2700000" algn="tl">
                    <a:srgbClr val="000000">
                      <a:alpha val="43137"/>
                    </a:srgbClr>
                  </a:outerShdw>
                </a:effectLst>
                <a:latin typeface="+mn-lt"/>
              </a:rPr>
              <a:t>“</a:t>
            </a:r>
            <a:r>
              <a:rPr lang="en-US" sz="3200" b="1" dirty="0" smtClean="0">
                <a:solidFill>
                  <a:srgbClr val="FF0000"/>
                </a:solidFill>
                <a:latin typeface="Calibri" pitchFamily="34" charset="0"/>
              </a:rPr>
              <a:t>Economics of natural resources management</a:t>
            </a:r>
            <a:r>
              <a:rPr lang="en-US" sz="3200" b="1" dirty="0" smtClean="0">
                <a:solidFill>
                  <a:srgbClr val="005828"/>
                </a:solidFill>
                <a:effectLst>
                  <a:outerShdw blurRad="38100" dist="38100" dir="2700000" algn="tl">
                    <a:srgbClr val="000000">
                      <a:alpha val="43137"/>
                    </a:srgbClr>
                  </a:outerShdw>
                </a:effectLst>
                <a:latin typeface="+mn-lt"/>
              </a:rPr>
              <a:t>”</a:t>
            </a:r>
            <a:endParaRPr lang="ru-RU" sz="3200" dirty="0">
              <a:solidFill>
                <a:srgbClr val="005828"/>
              </a:solidFill>
              <a:effectLst>
                <a:outerShdw blurRad="38100" dist="38100" dir="2700000" algn="tl">
                  <a:srgbClr val="000000">
                    <a:alpha val="43137"/>
                  </a:srgbClr>
                </a:outerShdw>
              </a:effectLst>
              <a:latin typeface="+mn-lt"/>
            </a:endParaRPr>
          </a:p>
        </p:txBody>
      </p:sp>
      <p:sp>
        <p:nvSpPr>
          <p:cNvPr id="7" name="Прямоугольник 6"/>
          <p:cNvSpPr/>
          <p:nvPr/>
        </p:nvSpPr>
        <p:spPr>
          <a:xfrm>
            <a:off x="370390" y="1006997"/>
            <a:ext cx="10405640" cy="5170646"/>
          </a:xfrm>
          <a:prstGeom prst="rect">
            <a:avLst/>
          </a:prstGeom>
        </p:spPr>
        <p:txBody>
          <a:bodyPr wrap="square">
            <a:spAutoFit/>
          </a:bodyPr>
          <a:lstStyle/>
          <a:p>
            <a:pPr>
              <a:spcAft>
                <a:spcPts val="600"/>
              </a:spcAft>
            </a:pPr>
            <a:r>
              <a:rPr lang="en-US" sz="2000" dirty="0" smtClean="0">
                <a:latin typeface="Arial" pitchFamily="34" charset="0"/>
                <a:cs typeface="Arial" pitchFamily="34" charset="0"/>
              </a:rPr>
              <a:t>2-year master program aimed on the problems of assessment of natural resources, assessment of their quality and approaches to the efficient use of resources as well as their conservation and restoration. </a:t>
            </a:r>
            <a:endParaRPr lang="en-US" sz="2000" dirty="0" smtClean="0">
              <a:latin typeface="Arial" pitchFamily="34" charset="0"/>
              <a:cs typeface="Arial" pitchFamily="34" charset="0"/>
            </a:endParaRPr>
          </a:p>
          <a:p>
            <a:pPr>
              <a:spcAft>
                <a:spcPts val="600"/>
              </a:spcAft>
            </a:pPr>
            <a:endParaRPr lang="ru-RU" sz="2000" dirty="0" smtClean="0">
              <a:latin typeface="Arial" pitchFamily="34" charset="0"/>
              <a:cs typeface="Arial" pitchFamily="34" charset="0"/>
            </a:endParaRPr>
          </a:p>
          <a:p>
            <a:r>
              <a:rPr lang="en-US" sz="2000" b="1" i="1" dirty="0" smtClean="0">
                <a:latin typeface="Arial" pitchFamily="34" charset="0"/>
                <a:cs typeface="Arial" pitchFamily="34" charset="0"/>
              </a:rPr>
              <a:t>Main  special (professional) disciplines</a:t>
            </a:r>
            <a:endParaRPr lang="ru-RU" sz="2000" i="1" dirty="0" smtClean="0">
              <a:latin typeface="Arial" pitchFamily="34" charset="0"/>
              <a:cs typeface="Arial" pitchFamily="34" charset="0"/>
            </a:endParaRPr>
          </a:p>
          <a:p>
            <a:pPr>
              <a:spcBef>
                <a:spcPts val="0"/>
              </a:spcBef>
              <a:buFont typeface="Wingdings" pitchFamily="2" charset="2"/>
              <a:buChar char="ü"/>
            </a:pPr>
            <a:r>
              <a:rPr lang="en-US" sz="2000" i="1" dirty="0" smtClean="0">
                <a:latin typeface="Arial" pitchFamily="34" charset="0"/>
                <a:cs typeface="Arial" pitchFamily="34" charset="0"/>
              </a:rPr>
              <a:t>Estimations </a:t>
            </a:r>
            <a:r>
              <a:rPr lang="en-US" sz="2000" i="1" dirty="0" smtClean="0">
                <a:latin typeface="Arial" pitchFamily="34" charset="0"/>
                <a:cs typeface="Arial" pitchFamily="34" charset="0"/>
              </a:rPr>
              <a:t>of natural resources</a:t>
            </a:r>
          </a:p>
          <a:p>
            <a:pPr>
              <a:spcBef>
                <a:spcPts val="0"/>
              </a:spcBef>
              <a:buFont typeface="Wingdings" pitchFamily="2" charset="2"/>
              <a:buChar char="ü"/>
            </a:pPr>
            <a:r>
              <a:rPr lang="en-US" sz="2000" i="1" dirty="0" smtClean="0">
                <a:latin typeface="Arial" pitchFamily="34" charset="0"/>
                <a:cs typeface="Arial" pitchFamily="34" charset="0"/>
              </a:rPr>
              <a:t>Management of environmental-economic risks</a:t>
            </a:r>
          </a:p>
          <a:p>
            <a:pPr>
              <a:spcBef>
                <a:spcPts val="0"/>
              </a:spcBef>
              <a:buFont typeface="Wingdings" pitchFamily="2" charset="2"/>
              <a:buChar char="ü"/>
            </a:pPr>
            <a:r>
              <a:rPr lang="en-US" sz="2000" i="1" dirty="0" smtClean="0">
                <a:latin typeface="Arial" pitchFamily="34" charset="0"/>
                <a:cs typeface="Arial" pitchFamily="34" charset="0"/>
              </a:rPr>
              <a:t>Management of natural resources</a:t>
            </a:r>
            <a:endParaRPr lang="ru-RU" sz="2000" dirty="0" smtClean="0">
              <a:latin typeface="Arial" pitchFamily="34" charset="0"/>
              <a:cs typeface="Arial" pitchFamily="34" charset="0"/>
            </a:endParaRPr>
          </a:p>
          <a:p>
            <a:pPr>
              <a:spcBef>
                <a:spcPts val="0"/>
              </a:spcBef>
              <a:buFont typeface="Wingdings" pitchFamily="2" charset="2"/>
              <a:buChar char="ü"/>
            </a:pPr>
            <a:r>
              <a:rPr lang="en-US" sz="2000" i="1" dirty="0" smtClean="0">
                <a:latin typeface="Arial" pitchFamily="34" charset="0"/>
                <a:cs typeface="Arial" pitchFamily="34" charset="0"/>
              </a:rPr>
              <a:t>Economic aspects of natural resources management</a:t>
            </a:r>
          </a:p>
          <a:p>
            <a:pPr>
              <a:spcBef>
                <a:spcPts val="0"/>
              </a:spcBef>
              <a:buFont typeface="Wingdings" pitchFamily="2" charset="2"/>
              <a:buChar char="ü"/>
            </a:pPr>
            <a:r>
              <a:rPr lang="en-US" sz="2000" i="1" dirty="0" smtClean="0">
                <a:latin typeface="Arial" pitchFamily="34" charset="0"/>
                <a:cs typeface="Arial" pitchFamily="34" charset="0"/>
              </a:rPr>
              <a:t>Methodology of scientific creation</a:t>
            </a:r>
          </a:p>
          <a:p>
            <a:pPr>
              <a:spcBef>
                <a:spcPts val="0"/>
              </a:spcBef>
              <a:buFont typeface="Wingdings" pitchFamily="2" charset="2"/>
              <a:buChar char="ü"/>
            </a:pPr>
            <a:r>
              <a:rPr lang="en-US" sz="2000" i="1" dirty="0" smtClean="0">
                <a:latin typeface="Arial" pitchFamily="34" charset="0"/>
                <a:cs typeface="Arial" pitchFamily="34" charset="0"/>
              </a:rPr>
              <a:t>Environmental normalization</a:t>
            </a:r>
          </a:p>
          <a:p>
            <a:pPr>
              <a:spcBef>
                <a:spcPts val="0"/>
              </a:spcBef>
              <a:buFont typeface="Wingdings" pitchFamily="2" charset="2"/>
              <a:buChar char="ü"/>
            </a:pPr>
            <a:r>
              <a:rPr lang="en-US" sz="2000" i="1" dirty="0" smtClean="0">
                <a:latin typeface="Arial" pitchFamily="34" charset="0"/>
                <a:cs typeface="Arial" pitchFamily="34" charset="0"/>
              </a:rPr>
              <a:t>Ecologic-economical aspects of environmental projects</a:t>
            </a:r>
          </a:p>
          <a:p>
            <a:pPr>
              <a:spcBef>
                <a:spcPts val="0"/>
              </a:spcBef>
              <a:buFont typeface="Wingdings" pitchFamily="2" charset="2"/>
              <a:buChar char="ü"/>
            </a:pPr>
            <a:r>
              <a:rPr lang="en-US" sz="2000" i="1" dirty="0" smtClean="0">
                <a:latin typeface="Arial" pitchFamily="34" charset="0"/>
                <a:cs typeface="Arial" pitchFamily="34" charset="0"/>
              </a:rPr>
              <a:t>Industrial nature management and economics</a:t>
            </a:r>
          </a:p>
          <a:p>
            <a:pPr>
              <a:spcBef>
                <a:spcPts val="0"/>
              </a:spcBef>
              <a:buFont typeface="Wingdings" pitchFamily="2" charset="2"/>
              <a:buChar char="ü"/>
            </a:pPr>
            <a:r>
              <a:rPr lang="en-US" sz="2000" i="1" dirty="0" smtClean="0">
                <a:latin typeface="Arial" pitchFamily="34" charset="0"/>
                <a:cs typeface="Arial" pitchFamily="34" charset="0"/>
              </a:rPr>
              <a:t>Modern technologies for nature protection</a:t>
            </a:r>
          </a:p>
          <a:p>
            <a:pPr>
              <a:spcBef>
                <a:spcPts val="0"/>
              </a:spcBef>
              <a:buFont typeface="Wingdings" pitchFamily="2" charset="2"/>
              <a:buChar char="ü"/>
            </a:pPr>
            <a:r>
              <a:rPr lang="en-US" sz="2000" i="1" dirty="0" smtClean="0">
                <a:latin typeface="Arial" pitchFamily="34" charset="0"/>
                <a:cs typeface="Arial" pitchFamily="34" charset="0"/>
              </a:rPr>
              <a:t>Integrated management systems</a:t>
            </a:r>
            <a:endParaRPr lang="en-US" sz="2000" i="1" dirty="0" smtClean="0">
              <a:latin typeface="Arial" pitchFamily="34" charset="0"/>
              <a:cs typeface="Arial" pitchFamily="34" charset="0"/>
            </a:endParaRPr>
          </a:p>
          <a:p>
            <a:pPr>
              <a:spcBef>
                <a:spcPts val="0"/>
              </a:spcBef>
              <a:buFont typeface="Wingdings" pitchFamily="2" charset="2"/>
              <a:buChar char="ü"/>
            </a:pPr>
            <a:r>
              <a:rPr lang="en-US" sz="2000" i="1" dirty="0" smtClean="0">
                <a:latin typeface="Arial" pitchFamily="34" charset="0"/>
                <a:cs typeface="Arial" pitchFamily="34" charset="0"/>
              </a:rPr>
              <a:t>Wastes: Landfills, Processing and Recycling d management systems</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xmlns="" val="382254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511" y="145207"/>
            <a:ext cx="10515600" cy="1081710"/>
          </a:xfrm>
        </p:spPr>
        <p:txBody>
          <a:bodyPr>
            <a:normAutofit/>
          </a:bodyPr>
          <a:lstStyle/>
          <a:p>
            <a:r>
              <a:rPr lang="en-US" sz="3600" dirty="0" smtClean="0">
                <a:latin typeface="Arial" pitchFamily="34" charset="0"/>
                <a:cs typeface="Arial" pitchFamily="34" charset="0"/>
              </a:rPr>
              <a:t>Your opportunities in </a:t>
            </a:r>
            <a:br>
              <a:rPr lang="en-US" sz="3600" dirty="0" smtClean="0">
                <a:latin typeface="Arial" pitchFamily="34" charset="0"/>
                <a:cs typeface="Arial" pitchFamily="34" charset="0"/>
              </a:rPr>
            </a:br>
            <a:r>
              <a:rPr lang="en-US" sz="3600" b="1" dirty="0" smtClean="0">
                <a:solidFill>
                  <a:srgbClr val="005828"/>
                </a:solidFill>
                <a:effectLst>
                  <a:outerShdw blurRad="38100" dist="38100" dir="2700000" algn="tl">
                    <a:srgbClr val="000000">
                      <a:alpha val="43137"/>
                    </a:srgbClr>
                  </a:outerShdw>
                </a:effectLst>
                <a:latin typeface="Arial" pitchFamily="34" charset="0"/>
                <a:cs typeface="Arial" pitchFamily="34" charset="0"/>
              </a:rPr>
              <a:t>“</a:t>
            </a:r>
            <a:r>
              <a:rPr lang="en-US" sz="3600" b="1" dirty="0" smtClean="0">
                <a:solidFill>
                  <a:srgbClr val="FF0000"/>
                </a:solidFill>
                <a:latin typeface="Calibri" pitchFamily="34" charset="0"/>
              </a:rPr>
              <a:t>Economics of natural resources management</a:t>
            </a:r>
            <a:r>
              <a:rPr lang="en-US" sz="3600" b="1" dirty="0" smtClean="0">
                <a:solidFill>
                  <a:srgbClr val="005828"/>
                </a:solidFill>
                <a:effectLst>
                  <a:outerShdw blurRad="38100" dist="38100" dir="2700000" algn="tl">
                    <a:srgbClr val="000000">
                      <a:alpha val="43137"/>
                    </a:srgbClr>
                  </a:outerShdw>
                </a:effectLst>
                <a:latin typeface="Arial" pitchFamily="34" charset="0"/>
                <a:cs typeface="Arial" pitchFamily="34" charset="0"/>
              </a:rPr>
              <a:t>”</a:t>
            </a:r>
            <a:r>
              <a:rPr lang="en-US" sz="3600" dirty="0" smtClean="0">
                <a:latin typeface="Arial" pitchFamily="34" charset="0"/>
                <a:cs typeface="Arial" pitchFamily="34" charset="0"/>
              </a:rPr>
              <a:t> </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520861" y="1261641"/>
            <a:ext cx="10590835" cy="4915322"/>
          </a:xfrm>
        </p:spPr>
        <p:txBody>
          <a:bodyPr>
            <a:noAutofit/>
          </a:bodyPr>
          <a:lstStyle/>
          <a:p>
            <a:pPr>
              <a:spcBef>
                <a:spcPts val="600"/>
              </a:spcBef>
            </a:pPr>
            <a:r>
              <a:rPr lang="en-US" sz="2000" dirty="0" smtClean="0">
                <a:latin typeface="Arial" pitchFamily="34" charset="0"/>
                <a:cs typeface="Arial" pitchFamily="34" charset="0"/>
              </a:rPr>
              <a:t>New faces – new country – new friends</a:t>
            </a:r>
          </a:p>
          <a:p>
            <a:pPr lvl="0">
              <a:spcBef>
                <a:spcPts val="600"/>
              </a:spcBef>
            </a:pPr>
            <a:r>
              <a:rPr lang="en-US" sz="2000" dirty="0" smtClean="0">
                <a:latin typeface="Arial" pitchFamily="34" charset="0"/>
                <a:cs typeface="Arial" pitchFamily="34" charset="0"/>
              </a:rPr>
              <a:t>Opportunity to study in the leading Russian university with a long-term traditions of training of foreign students. </a:t>
            </a:r>
            <a:endParaRPr lang="ru-RU"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One of the most popular and actual modern educational directions</a:t>
            </a:r>
            <a:endParaRPr lang="ru-RU"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Good carrier prospective with the master degree in the economics of natural resources management</a:t>
            </a:r>
            <a:endParaRPr lang="ru-RU"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Social and cultural events in the multicultural environment of the university</a:t>
            </a:r>
            <a:endParaRPr lang="ru-RU"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Work with the leading Russian professors – experts in ecology, nature management, sustainability</a:t>
            </a:r>
          </a:p>
          <a:p>
            <a:pPr>
              <a:spcBef>
                <a:spcPts val="600"/>
              </a:spcBef>
            </a:pPr>
            <a:r>
              <a:rPr lang="en-US" sz="2000" dirty="0" smtClean="0">
                <a:latin typeface="Arial" pitchFamily="34" charset="0"/>
                <a:cs typeface="Arial" pitchFamily="34" charset="0"/>
              </a:rPr>
              <a:t>Academic mobility (maintained with scholarships)</a:t>
            </a:r>
          </a:p>
          <a:p>
            <a:pPr>
              <a:spcBef>
                <a:spcPts val="600"/>
              </a:spcBef>
            </a:pPr>
            <a:r>
              <a:rPr lang="en-US" sz="2000" dirty="0" smtClean="0">
                <a:latin typeface="Arial" pitchFamily="34" charset="0"/>
                <a:cs typeface="Arial" pitchFamily="34" charset="0"/>
              </a:rPr>
              <a:t>Acquaintance</a:t>
            </a:r>
            <a:r>
              <a:rPr lang="ru-RU" sz="2000" dirty="0" smtClean="0">
                <a:latin typeface="Arial" pitchFamily="34" charset="0"/>
                <a:cs typeface="Arial" pitchFamily="34" charset="0"/>
              </a:rPr>
              <a:t> </a:t>
            </a:r>
            <a:r>
              <a:rPr lang="en-US" sz="2000" dirty="0" smtClean="0">
                <a:latin typeface="Arial" pitchFamily="34" charset="0"/>
                <a:cs typeface="Arial" pitchFamily="34" charset="0"/>
              </a:rPr>
              <a:t>with Russian experience of nature management</a:t>
            </a:r>
            <a:endParaRPr lang="ru-RU"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Access to all the student services of RUDN, incl. a big scientific library with an access to the foreign collections</a:t>
            </a:r>
          </a:p>
          <a:p>
            <a:pPr>
              <a:spcBef>
                <a:spcPts val="600"/>
              </a:spcBef>
            </a:pPr>
            <a:r>
              <a:rPr lang="en-US" sz="2000" dirty="0" smtClean="0">
                <a:latin typeface="Arial" pitchFamily="34" charset="0"/>
                <a:cs typeface="Arial" pitchFamily="34" charset="0"/>
              </a:rPr>
              <a:t>Your two supervisors help you to get more expertise in your research field</a:t>
            </a:r>
          </a:p>
          <a:p>
            <a:pPr>
              <a:spcBef>
                <a:spcPts val="600"/>
              </a:spcBef>
            </a:pPr>
            <a:r>
              <a:rPr lang="en-US" sz="2000" dirty="0" smtClean="0">
                <a:latin typeface="Arial" pitchFamily="34" charset="0"/>
                <a:cs typeface="Arial" pitchFamily="34" charset="0"/>
              </a:rPr>
              <a:t>More chances on labor market with more experience in not only the “domestic” nature management praxis</a:t>
            </a:r>
          </a:p>
          <a:p>
            <a:pPr>
              <a:spcBef>
                <a:spcPts val="600"/>
              </a:spcBef>
            </a:pPr>
            <a:endParaRPr lang="ru-RU" sz="20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657</Words>
  <Application>Microsoft Office PowerPoint</Application>
  <PresentationFormat>Произвольный</PresentationFormat>
  <Paragraphs>100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PEOPLES’ FRIENDSHIP UNIVERSITY OF RUSSIA ECOLOGICAL FACULTY</vt:lpstr>
      <vt:lpstr>Sustainability in RUDN: Research and training</vt:lpstr>
      <vt:lpstr>RUDN-University:  science for the sustainable development</vt:lpstr>
      <vt:lpstr>Faculty of Ecology</vt:lpstr>
      <vt:lpstr>Faculty of Ecology</vt:lpstr>
      <vt:lpstr>Education: main programs</vt:lpstr>
      <vt:lpstr>Master program  “Economics of natural resources management”</vt:lpstr>
      <vt:lpstr>Master program  “Economics of natural resources management”</vt:lpstr>
      <vt:lpstr>Your opportunities in  “Economics of natural resources management”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PEOPLES’ FRIENDSHIP UNIVERSITY OF RUSSIA  ECOLOGICAL FACULTY</dc:title>
  <dc:creator>маргарита</dc:creator>
  <cp:lastModifiedBy>Александр</cp:lastModifiedBy>
  <cp:revision>48</cp:revision>
  <dcterms:created xsi:type="dcterms:W3CDTF">2017-03-23T01:18:16Z</dcterms:created>
  <dcterms:modified xsi:type="dcterms:W3CDTF">2020-03-06T08:57:17Z</dcterms:modified>
</cp:coreProperties>
</file>